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3" r:id="rId3"/>
    <p:sldId id="284" r:id="rId4"/>
    <p:sldId id="256"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95" r:id="rId29"/>
    <p:sldId id="288" r:id="rId30"/>
    <p:sldId id="296" r:id="rId31"/>
    <p:sldId id="297" r:id="rId32"/>
    <p:sldId id="298" r:id="rId33"/>
    <p:sldId id="299" r:id="rId34"/>
    <p:sldId id="300" r:id="rId35"/>
    <p:sldId id="301" r:id="rId36"/>
    <p:sldId id="281" r:id="rId37"/>
    <p:sldId id="302"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3E3C9-FE0E-44B0-88BE-68CF0395043E}" type="datetimeFigureOut">
              <a:rPr lang="it-IT" smtClean="0"/>
              <a:pPr/>
              <a:t>01/05/2020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1DAD1-CD38-44B2-8799-BA9229A6DF7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26/03/2020</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26/03/2020</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26/03/2020</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26/03/2020</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26/03/2020</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26/03/2020</a:t>
            </a:r>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26/03/2020</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26/03/2020</a:t>
            </a:r>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E1EC30-3DCC-47CB-B0D3-0C4B0D8ECE6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26/03/2020</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1EC30-3DCC-47CB-B0D3-0C4B0D8ECE6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5157192"/>
            <a:ext cx="8640960" cy="504056"/>
          </a:xfrm>
          <a:solidFill>
            <a:srgbClr val="FFFF00"/>
          </a:solidFill>
          <a:ln w="25400">
            <a:solidFill>
              <a:schemeClr val="accent1"/>
            </a:solidFill>
          </a:ln>
        </p:spPr>
        <p:txBody>
          <a:bodyPr>
            <a:normAutofit lnSpcReduction="10000"/>
          </a:bodyPr>
          <a:lstStyle/>
          <a:p>
            <a:r>
              <a:rPr lang="it-IT" sz="2800" b="1" dirty="0" smtClean="0">
                <a:solidFill>
                  <a:srgbClr val="0070C0"/>
                </a:solidFill>
              </a:rPr>
              <a:t>Piccola guida per capire quando sta arrivando la pubertà</a:t>
            </a:r>
            <a:endParaRPr lang="it-IT" b="1" dirty="0">
              <a:solidFill>
                <a:srgbClr val="0070C0"/>
              </a:solidFill>
            </a:endParaRPr>
          </a:p>
          <a:p>
            <a:endParaRPr lang="it-IT" sz="1400" dirty="0"/>
          </a:p>
        </p:txBody>
      </p:sp>
      <p:sp>
        <p:nvSpPr>
          <p:cNvPr id="4" name="CasellaDiTesto 3"/>
          <p:cNvSpPr txBox="1"/>
          <p:nvPr/>
        </p:nvSpPr>
        <p:spPr>
          <a:xfrm>
            <a:off x="251520" y="5877272"/>
            <a:ext cx="8640960" cy="400110"/>
          </a:xfrm>
          <a:prstGeom prst="rect">
            <a:avLst/>
          </a:prstGeom>
          <a:noFill/>
        </p:spPr>
        <p:txBody>
          <a:bodyPr wrap="square" rtlCol="0">
            <a:spAutoFit/>
          </a:bodyPr>
          <a:lstStyle/>
          <a:p>
            <a:pPr algn="ctr"/>
            <a:r>
              <a:rPr lang="it-IT" sz="2000" b="1" dirty="0" smtClean="0"/>
              <a:t>Prof. Francesco Cannizzaro -  Specialista in Pedagogia, Bioetica e Sessuologia</a:t>
            </a:r>
            <a:endParaRPr lang="it-IT" sz="2000" b="1" dirty="0"/>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a:t>
            </a:fld>
            <a:endParaRPr lang="it-IT"/>
          </a:p>
        </p:txBody>
      </p:sp>
      <p:pic>
        <p:nvPicPr>
          <p:cNvPr id="1027" name="Picture 3" descr="C:\Users\Master\Desktop\p.jpg"/>
          <p:cNvPicPr>
            <a:picLocks noChangeAspect="1" noChangeArrowheads="1"/>
          </p:cNvPicPr>
          <p:nvPr/>
        </p:nvPicPr>
        <p:blipFill>
          <a:blip r:embed="rId2" cstate="print"/>
          <a:srcRect/>
          <a:stretch>
            <a:fillRect/>
          </a:stretch>
        </p:blipFill>
        <p:spPr bwMode="auto">
          <a:xfrm>
            <a:off x="4139952" y="1268760"/>
            <a:ext cx="4032448" cy="3560028"/>
          </a:xfrm>
          <a:prstGeom prst="rect">
            <a:avLst/>
          </a:prstGeom>
          <a:noFill/>
          <a:ln w="25400">
            <a:solidFill>
              <a:srgbClr val="FF0000"/>
            </a:solidFill>
          </a:ln>
        </p:spPr>
      </p:pic>
      <p:pic>
        <p:nvPicPr>
          <p:cNvPr id="9" name="Picture 2" descr="C:\Users\Master\Desktop\Ultime foto\pre1.jpg"/>
          <p:cNvPicPr>
            <a:picLocks noChangeAspect="1" noChangeArrowheads="1"/>
          </p:cNvPicPr>
          <p:nvPr/>
        </p:nvPicPr>
        <p:blipFill>
          <a:blip r:embed="rId3" cstate="print"/>
          <a:srcRect b="5986"/>
          <a:stretch>
            <a:fillRect/>
          </a:stretch>
        </p:blipFill>
        <p:spPr bwMode="auto">
          <a:xfrm>
            <a:off x="971600" y="1268760"/>
            <a:ext cx="2376264" cy="3564396"/>
          </a:xfrm>
          <a:prstGeom prst="rect">
            <a:avLst/>
          </a:prstGeom>
          <a:noFill/>
          <a:ln w="25400">
            <a:solidFill>
              <a:srgbClr val="FF0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4139952" y="1772816"/>
            <a:ext cx="4680520" cy="4608512"/>
          </a:xfrm>
          <a:solidFill>
            <a:srgbClr val="FFFF00"/>
          </a:solidFill>
          <a:ln w="25400">
            <a:solidFill>
              <a:schemeClr val="accent1"/>
            </a:solidFill>
          </a:ln>
        </p:spPr>
        <p:txBody>
          <a:bodyPr>
            <a:noAutofit/>
          </a:bodyPr>
          <a:lstStyle/>
          <a:p>
            <a:pPr algn="l"/>
            <a:r>
              <a:rPr lang="it-IT" sz="2800" b="1" dirty="0" smtClean="0">
                <a:solidFill>
                  <a:srgbClr val="FF0000"/>
                </a:solidFill>
              </a:rPr>
              <a:t>Alcuni </a:t>
            </a:r>
            <a:r>
              <a:rPr lang="it-IT" sz="2800" b="1" dirty="0">
                <a:solidFill>
                  <a:srgbClr val="FF0000"/>
                </a:solidFill>
              </a:rPr>
              <a:t>ragazzi </a:t>
            </a:r>
            <a:r>
              <a:rPr lang="it-IT" sz="2800" dirty="0">
                <a:solidFill>
                  <a:schemeClr val="tx1"/>
                </a:solidFill>
              </a:rPr>
              <a:t>notano che il petto si gonfia per 1-2 anni</a:t>
            </a:r>
            <a:r>
              <a:rPr lang="it-IT" sz="2800" dirty="0" smtClean="0">
                <a:solidFill>
                  <a:schemeClr val="tx1"/>
                </a:solidFill>
              </a:rPr>
              <a:t>.</a:t>
            </a:r>
          </a:p>
          <a:p>
            <a:pPr algn="l"/>
            <a:r>
              <a:rPr lang="it-IT" sz="2800" b="1" dirty="0" smtClean="0">
                <a:solidFill>
                  <a:srgbClr val="FF0000"/>
                </a:solidFill>
              </a:rPr>
              <a:t>È perfettamente </a:t>
            </a:r>
            <a:r>
              <a:rPr lang="it-IT" sz="2800" dirty="0">
                <a:solidFill>
                  <a:schemeClr val="tx1"/>
                </a:solidFill>
              </a:rPr>
              <a:t>naturale, non vuol dire che ti sta crescendo il seno. </a:t>
            </a:r>
            <a:endParaRPr lang="it-IT" sz="2800" dirty="0" smtClean="0">
              <a:solidFill>
                <a:schemeClr val="tx1"/>
              </a:solidFill>
            </a:endParaRPr>
          </a:p>
          <a:p>
            <a:pPr algn="l"/>
            <a:r>
              <a:rPr lang="it-IT" sz="2800" b="1" dirty="0" smtClean="0">
                <a:solidFill>
                  <a:srgbClr val="FF0000"/>
                </a:solidFill>
              </a:rPr>
              <a:t>Il </a:t>
            </a:r>
            <a:r>
              <a:rPr lang="it-IT" sz="2800" b="1" dirty="0">
                <a:solidFill>
                  <a:srgbClr val="FF0000"/>
                </a:solidFill>
              </a:rPr>
              <a:t>corpo </a:t>
            </a:r>
            <a:r>
              <a:rPr lang="it-IT" sz="2800" dirty="0">
                <a:solidFill>
                  <a:schemeClr val="tx1"/>
                </a:solidFill>
              </a:rPr>
              <a:t>si sta solo adattando alla sua nuova forma. </a:t>
            </a:r>
            <a:endParaRPr lang="it-IT" sz="2800" dirty="0" smtClean="0">
              <a:solidFill>
                <a:schemeClr val="tx1"/>
              </a:solidFill>
            </a:endParaRPr>
          </a:p>
          <a:p>
            <a:pPr algn="l"/>
            <a:r>
              <a:rPr lang="it-IT" sz="2800" b="1" dirty="0" smtClean="0">
                <a:solidFill>
                  <a:srgbClr val="FF0000"/>
                </a:solidFill>
              </a:rPr>
              <a:t>Capita</a:t>
            </a:r>
            <a:r>
              <a:rPr lang="it-IT" sz="2800" dirty="0" smtClean="0">
                <a:solidFill>
                  <a:schemeClr val="tx1"/>
                </a:solidFill>
              </a:rPr>
              <a:t> </a:t>
            </a:r>
            <a:r>
              <a:rPr lang="it-IT" sz="2800" dirty="0">
                <a:solidFill>
                  <a:schemeClr val="tx1"/>
                </a:solidFill>
              </a:rPr>
              <a:t>in genere verso i 13-14 anni, ma anche in questo caso varia da individuo a </a:t>
            </a:r>
            <a:r>
              <a:rPr lang="it-IT" sz="2800" dirty="0" smtClean="0">
                <a:solidFill>
                  <a:schemeClr val="tx1"/>
                </a:solidFill>
              </a:rPr>
              <a:t>individuo.</a:t>
            </a:r>
            <a:endParaRPr lang="it-IT" sz="28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10</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l'ingrossamento del petto</a:t>
            </a:r>
            <a:endParaRPr lang="it-IT" sz="2800" b="1" dirty="0">
              <a:solidFill>
                <a:srgbClr val="0070C0"/>
              </a:solidFill>
            </a:endParaRPr>
          </a:p>
        </p:txBody>
      </p:sp>
      <p:pic>
        <p:nvPicPr>
          <p:cNvPr id="8194" name="Picture 2" descr="C:\Users\Master\Desktop\nuovo foto\petto.jpg"/>
          <p:cNvPicPr>
            <a:picLocks noChangeAspect="1" noChangeArrowheads="1"/>
          </p:cNvPicPr>
          <p:nvPr/>
        </p:nvPicPr>
        <p:blipFill>
          <a:blip r:embed="rId2" cstate="print"/>
          <a:srcRect/>
          <a:stretch>
            <a:fillRect/>
          </a:stretch>
        </p:blipFill>
        <p:spPr bwMode="auto">
          <a:xfrm>
            <a:off x="179512" y="2492896"/>
            <a:ext cx="3806198" cy="285464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
                                        <p:tgtEl>
                                          <p:spTgt spid="8194"/>
                                        </p:tgtEl>
                                      </p:cBhvr>
                                    </p:animEffect>
                                    <p:anim calcmode="lin" valueType="num">
                                      <p:cBhvr>
                                        <p:cTn id="15" dur="400" fill="hold"/>
                                        <p:tgtEl>
                                          <p:spTgt spid="8194"/>
                                        </p:tgtEl>
                                        <p:attrNameLst>
                                          <p:attrName>ppt_x</p:attrName>
                                        </p:attrNameLst>
                                      </p:cBhvr>
                                      <p:tavLst>
                                        <p:tav tm="0">
                                          <p:val>
                                            <p:strVal val="#ppt_x"/>
                                          </p:val>
                                        </p:tav>
                                        <p:tav tm="100000">
                                          <p:val>
                                            <p:strVal val="#ppt_x"/>
                                          </p:val>
                                        </p:tav>
                                      </p:tavLst>
                                    </p:anim>
                                    <p:anim calcmode="lin" valueType="num">
                                      <p:cBhvr>
                                        <p:cTn id="16" dur="400" fill="hold"/>
                                        <p:tgtEl>
                                          <p:spTgt spid="819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1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1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72816"/>
            <a:ext cx="6336704" cy="4608512"/>
          </a:xfrm>
          <a:solidFill>
            <a:srgbClr val="FFFF00"/>
          </a:solidFill>
          <a:ln w="25400">
            <a:solidFill>
              <a:schemeClr val="accent1"/>
            </a:solidFill>
          </a:ln>
        </p:spPr>
        <p:txBody>
          <a:bodyPr>
            <a:noAutofit/>
          </a:bodyPr>
          <a:lstStyle/>
          <a:p>
            <a:pPr algn="just"/>
            <a:r>
              <a:rPr lang="it-IT" sz="2000" b="1" dirty="0" smtClean="0">
                <a:solidFill>
                  <a:srgbClr val="FF0000"/>
                </a:solidFill>
              </a:rPr>
              <a:t>Può </a:t>
            </a:r>
            <a:r>
              <a:rPr lang="it-IT" sz="2000" b="1" dirty="0">
                <a:solidFill>
                  <a:srgbClr val="FF0000"/>
                </a:solidFill>
              </a:rPr>
              <a:t>essere sgradevole</a:t>
            </a:r>
            <a:r>
              <a:rPr lang="it-IT" sz="2000" dirty="0">
                <a:solidFill>
                  <a:schemeClr val="tx1"/>
                </a:solidFill>
              </a:rPr>
              <a:t>, ma è una parte naturale dello sviluppo. Gli alti livelli di ormoni presenti nel corpo possono causare sfoghi acneici anche dove non c'era mai stata nemmeno una pustola</a:t>
            </a:r>
            <a:r>
              <a:rPr lang="it-IT" sz="2000" dirty="0" smtClean="0">
                <a:solidFill>
                  <a:schemeClr val="tx1"/>
                </a:solidFill>
              </a:rPr>
              <a:t>.</a:t>
            </a:r>
          </a:p>
          <a:p>
            <a:pPr algn="just"/>
            <a:r>
              <a:rPr lang="it-IT" sz="2000" b="1" dirty="0" smtClean="0">
                <a:solidFill>
                  <a:srgbClr val="FF0000"/>
                </a:solidFill>
              </a:rPr>
              <a:t>Parte </a:t>
            </a:r>
            <a:r>
              <a:rPr lang="it-IT" sz="2000" b="1" dirty="0">
                <a:solidFill>
                  <a:srgbClr val="FF0000"/>
                </a:solidFill>
              </a:rPr>
              <a:t>della causa </a:t>
            </a:r>
            <a:r>
              <a:rPr lang="it-IT" sz="2000" dirty="0">
                <a:solidFill>
                  <a:schemeClr val="tx1"/>
                </a:solidFill>
              </a:rPr>
              <a:t>è anche il fatto che le ghiandole sebacee sono più attive durante la pubertà, facendoti sudare di più e rendendo la pelle più incline all'acne. </a:t>
            </a:r>
            <a:endParaRPr lang="it-IT" sz="2000" dirty="0" smtClean="0">
              <a:solidFill>
                <a:schemeClr val="tx1"/>
              </a:solidFill>
            </a:endParaRPr>
          </a:p>
          <a:p>
            <a:pPr algn="just"/>
            <a:r>
              <a:rPr lang="it-IT" sz="2000" b="1" dirty="0" smtClean="0">
                <a:solidFill>
                  <a:srgbClr val="FF0000"/>
                </a:solidFill>
              </a:rPr>
              <a:t>Per </a:t>
            </a:r>
            <a:r>
              <a:rPr lang="it-IT" sz="2000" b="1" dirty="0">
                <a:solidFill>
                  <a:srgbClr val="FF0000"/>
                </a:solidFill>
              </a:rPr>
              <a:t>molti ragazzi </a:t>
            </a:r>
            <a:r>
              <a:rPr lang="it-IT" sz="2000" dirty="0">
                <a:solidFill>
                  <a:schemeClr val="tx1"/>
                </a:solidFill>
              </a:rPr>
              <a:t>lo sviluppo dell'acne coincide alla crescita di peli sotto le ascelle</a:t>
            </a:r>
            <a:r>
              <a:rPr lang="it-IT" sz="2000" dirty="0" smtClean="0">
                <a:solidFill>
                  <a:schemeClr val="tx1"/>
                </a:solidFill>
              </a:rPr>
              <a:t>.</a:t>
            </a:r>
            <a:endParaRPr lang="it-IT" sz="2000" dirty="0">
              <a:solidFill>
                <a:schemeClr val="tx1"/>
              </a:solidFill>
            </a:endParaRPr>
          </a:p>
          <a:p>
            <a:pPr marL="0" lvl="1" algn="just"/>
            <a:r>
              <a:rPr lang="it-IT" sz="2000" b="1" dirty="0">
                <a:solidFill>
                  <a:srgbClr val="FF0000"/>
                </a:solidFill>
              </a:rPr>
              <a:t>Poiché la pelle </a:t>
            </a:r>
            <a:r>
              <a:rPr lang="it-IT" sz="2000" dirty="0">
                <a:solidFill>
                  <a:schemeClr val="tx1"/>
                </a:solidFill>
              </a:rPr>
              <a:t>tenderà ad essere più grassa, dovrai fare la doccia con maggiore frequenza per mantenerti pulito.</a:t>
            </a:r>
          </a:p>
          <a:p>
            <a:pPr marL="0" lvl="1" algn="just"/>
            <a:r>
              <a:rPr lang="it-IT" sz="2000" b="1" dirty="0">
                <a:solidFill>
                  <a:srgbClr val="FF0000"/>
                </a:solidFill>
              </a:rPr>
              <a:t>Alcuni ragazzi </a:t>
            </a:r>
            <a:r>
              <a:rPr lang="it-IT" sz="2000" dirty="0">
                <a:solidFill>
                  <a:schemeClr val="tx1"/>
                </a:solidFill>
              </a:rPr>
              <a:t>sviluppano un'acne seria durante la pubertà. Se per te diventa un problema, allora dovresti consultare un medico con i tuoi genitori per discutere eventuali cure.</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11</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la presenza dell'acne</a:t>
            </a:r>
            <a:endParaRPr lang="it-IT" sz="2800" b="1" dirty="0">
              <a:solidFill>
                <a:srgbClr val="0070C0"/>
              </a:solidFill>
            </a:endParaRPr>
          </a:p>
        </p:txBody>
      </p:sp>
      <p:pic>
        <p:nvPicPr>
          <p:cNvPr id="9218" name="Picture 2" descr="C:\Users\Master\Desktop\nuovo foto\brufoli.jpg"/>
          <p:cNvPicPr>
            <a:picLocks noChangeAspect="1" noChangeArrowheads="1"/>
          </p:cNvPicPr>
          <p:nvPr/>
        </p:nvPicPr>
        <p:blipFill>
          <a:blip r:embed="rId2" cstate="print"/>
          <a:srcRect/>
          <a:stretch>
            <a:fillRect/>
          </a:stretch>
        </p:blipFill>
        <p:spPr bwMode="auto">
          <a:xfrm>
            <a:off x="6732240" y="3140968"/>
            <a:ext cx="2174016" cy="163051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
                                        <p:tgtEl>
                                          <p:spTgt spid="9218"/>
                                        </p:tgtEl>
                                      </p:cBhvr>
                                    </p:animEffect>
                                    <p:anim calcmode="lin" valueType="num">
                                      <p:cBhvr>
                                        <p:cTn id="15" dur="400" fill="hold"/>
                                        <p:tgtEl>
                                          <p:spTgt spid="9218"/>
                                        </p:tgtEl>
                                        <p:attrNameLst>
                                          <p:attrName>ppt_x</p:attrName>
                                        </p:attrNameLst>
                                      </p:cBhvr>
                                      <p:tavLst>
                                        <p:tav tm="0">
                                          <p:val>
                                            <p:strVal val="#ppt_x"/>
                                          </p:val>
                                        </p:tav>
                                        <p:tav tm="100000">
                                          <p:val>
                                            <p:strVal val="#ppt_x"/>
                                          </p:val>
                                        </p:tav>
                                      </p:tavLst>
                                    </p:anim>
                                    <p:anim calcmode="lin" valueType="num">
                                      <p:cBhvr>
                                        <p:cTn id="16" dur="400" fill="hold"/>
                                        <p:tgtEl>
                                          <p:spTgt spid="921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2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2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987824" y="1700808"/>
            <a:ext cx="5904656" cy="4680520"/>
          </a:xfrm>
          <a:solidFill>
            <a:srgbClr val="FFFF00"/>
          </a:solidFill>
          <a:ln w="25400">
            <a:solidFill>
              <a:schemeClr val="accent1"/>
            </a:solidFill>
          </a:ln>
        </p:spPr>
        <p:txBody>
          <a:bodyPr>
            <a:noAutofit/>
          </a:bodyPr>
          <a:lstStyle/>
          <a:p>
            <a:pPr algn="just"/>
            <a:r>
              <a:rPr lang="it-IT" sz="1800" b="1" dirty="0" smtClean="0">
                <a:solidFill>
                  <a:srgbClr val="FF0000"/>
                </a:solidFill>
              </a:rPr>
              <a:t>Un </a:t>
            </a:r>
            <a:r>
              <a:rPr lang="it-IT" sz="1800" b="1" dirty="0">
                <a:solidFill>
                  <a:srgbClr val="FF0000"/>
                </a:solidFill>
              </a:rPr>
              <a:t>ragazzo </a:t>
            </a:r>
            <a:r>
              <a:rPr lang="it-IT" sz="1800" dirty="0">
                <a:solidFill>
                  <a:schemeClr val="tx1"/>
                </a:solidFill>
              </a:rPr>
              <a:t>o un uomo ha un'erezione quando il pene si allunga inturgidendosi. Può succedere quando si hanno pensieri romantici o erotici, o quando viene stimolato. </a:t>
            </a:r>
            <a:endParaRPr lang="it-IT" sz="1800" dirty="0" smtClean="0">
              <a:solidFill>
                <a:schemeClr val="tx1"/>
              </a:solidFill>
            </a:endParaRPr>
          </a:p>
          <a:p>
            <a:pPr algn="just"/>
            <a:r>
              <a:rPr lang="it-IT" sz="1800" b="1" dirty="0" smtClean="0">
                <a:solidFill>
                  <a:srgbClr val="FF0000"/>
                </a:solidFill>
              </a:rPr>
              <a:t>Le </a:t>
            </a:r>
            <a:r>
              <a:rPr lang="it-IT" sz="1800" b="1" dirty="0">
                <a:solidFill>
                  <a:srgbClr val="FF0000"/>
                </a:solidFill>
              </a:rPr>
              <a:t>erezioni </a:t>
            </a:r>
            <a:r>
              <a:rPr lang="it-IT" sz="1800" dirty="0">
                <a:solidFill>
                  <a:schemeClr val="tx1"/>
                </a:solidFill>
              </a:rPr>
              <a:t>possono capitare anche senza un vero e proprio motivo, cosa che può essere fonte di imbarazzo se ti trovi in pubblico</a:t>
            </a:r>
            <a:r>
              <a:rPr lang="it-IT" sz="1800" dirty="0" smtClean="0">
                <a:solidFill>
                  <a:schemeClr val="tx1"/>
                </a:solidFill>
              </a:rPr>
              <a:t>.</a:t>
            </a:r>
            <a:endParaRPr lang="it-IT" sz="1800" dirty="0">
              <a:solidFill>
                <a:schemeClr val="tx1"/>
              </a:solidFill>
            </a:endParaRPr>
          </a:p>
          <a:p>
            <a:pPr marL="0" lvl="1" algn="just"/>
            <a:r>
              <a:rPr lang="it-IT" sz="1800" b="1" dirty="0">
                <a:solidFill>
                  <a:srgbClr val="FF0000"/>
                </a:solidFill>
              </a:rPr>
              <a:t>Sebbene</a:t>
            </a:r>
            <a:r>
              <a:rPr lang="it-IT" sz="1800" dirty="0">
                <a:solidFill>
                  <a:schemeClr val="tx1"/>
                </a:solidFill>
              </a:rPr>
              <a:t> sia possibile avere un'erezione prima della pubertà, scoprirai che una volta sviluppati gli istinti sessuali e gli ormoni, avverranno con più frequenza.</a:t>
            </a:r>
          </a:p>
          <a:p>
            <a:pPr marL="0" lvl="1" algn="just"/>
            <a:r>
              <a:rPr lang="it-IT" sz="1800" b="1" dirty="0">
                <a:solidFill>
                  <a:srgbClr val="FF0000"/>
                </a:solidFill>
              </a:rPr>
              <a:t>Molte delle erezioni </a:t>
            </a:r>
            <a:r>
              <a:rPr lang="it-IT" sz="1800" dirty="0">
                <a:solidFill>
                  <a:schemeClr val="tx1"/>
                </a:solidFill>
              </a:rPr>
              <a:t>non sono perfettamente dritte, ma tendono a curvare lateralmente o verso l'alto.</a:t>
            </a:r>
          </a:p>
          <a:p>
            <a:pPr marL="0" lvl="1" algn="just"/>
            <a:r>
              <a:rPr lang="it-IT" sz="1800" b="1" dirty="0">
                <a:solidFill>
                  <a:srgbClr val="FF0000"/>
                </a:solidFill>
              </a:rPr>
              <a:t>Sappi che le erezioni </a:t>
            </a:r>
            <a:r>
              <a:rPr lang="it-IT" sz="1800" dirty="0">
                <a:solidFill>
                  <a:schemeClr val="tx1"/>
                </a:solidFill>
              </a:rPr>
              <a:t>sono perfettamente normali e non c'è niente di sbagliato in te. L'erezione poi andrà via e il tuo pene diventerà nuovamente morbido.</a:t>
            </a:r>
          </a:p>
          <a:p>
            <a:pPr marL="0" lvl="1" algn="just"/>
            <a:r>
              <a:rPr lang="it-IT" sz="1800" b="1" dirty="0">
                <a:solidFill>
                  <a:srgbClr val="FF0000"/>
                </a:solidFill>
              </a:rPr>
              <a:t>Se non sei circonciso</a:t>
            </a:r>
            <a:r>
              <a:rPr lang="it-IT" sz="1800" dirty="0">
                <a:solidFill>
                  <a:schemeClr val="tx1"/>
                </a:solidFill>
              </a:rPr>
              <a:t>, la pelle prepuzio comincerà a ritrarsi automaticamente durante un'erezione.</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12</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se le erezioni aumentano</a:t>
            </a:r>
            <a:endParaRPr lang="it-IT" sz="2800" b="1" dirty="0">
              <a:solidFill>
                <a:srgbClr val="0070C0"/>
              </a:solidFill>
            </a:endParaRPr>
          </a:p>
        </p:txBody>
      </p:sp>
      <p:pic>
        <p:nvPicPr>
          <p:cNvPr id="10242" name="Picture 2" descr="C:\Users\Master\Desktop\nuovo foto\erezione.jpg"/>
          <p:cNvPicPr>
            <a:picLocks noChangeAspect="1" noChangeArrowheads="1"/>
          </p:cNvPicPr>
          <p:nvPr/>
        </p:nvPicPr>
        <p:blipFill>
          <a:blip r:embed="rId2" cstate="print"/>
          <a:srcRect/>
          <a:stretch>
            <a:fillRect/>
          </a:stretch>
        </p:blipFill>
        <p:spPr bwMode="auto">
          <a:xfrm>
            <a:off x="323528" y="2852936"/>
            <a:ext cx="2520280" cy="189021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
                                        <p:tgtEl>
                                          <p:spTgt spid="10242"/>
                                        </p:tgtEl>
                                      </p:cBhvr>
                                    </p:animEffect>
                                    <p:anim calcmode="lin" valueType="num">
                                      <p:cBhvr>
                                        <p:cTn id="15" dur="400" fill="hold"/>
                                        <p:tgtEl>
                                          <p:spTgt spid="10242"/>
                                        </p:tgtEl>
                                        <p:attrNameLst>
                                          <p:attrName>ppt_x</p:attrName>
                                        </p:attrNameLst>
                                      </p:cBhvr>
                                      <p:tavLst>
                                        <p:tav tm="0">
                                          <p:val>
                                            <p:strVal val="#ppt_x"/>
                                          </p:val>
                                        </p:tav>
                                        <p:tav tm="100000">
                                          <p:val>
                                            <p:strVal val="#ppt_x"/>
                                          </p:val>
                                        </p:tav>
                                      </p:tavLst>
                                    </p:anim>
                                    <p:anim calcmode="lin" valueType="num">
                                      <p:cBhvr>
                                        <p:cTn id="16" dur="400" fill="hold"/>
                                        <p:tgtEl>
                                          <p:spTgt spid="1024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2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2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1000"/>
                                        <p:tgtEl>
                                          <p:spTgt spid="3">
                                            <p:txEl>
                                              <p:pRg st="5" end="5"/>
                                            </p:txEl>
                                          </p:spTgt>
                                        </p:tgtEl>
                                      </p:cBhvr>
                                    </p:animEffect>
                                    <p:anim calcmode="lin" valueType="num">
                                      <p:cBhvr>
                                        <p:cTn id="6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00808"/>
            <a:ext cx="4536504" cy="4680520"/>
          </a:xfrm>
          <a:solidFill>
            <a:srgbClr val="FFFF00"/>
          </a:solidFill>
          <a:ln w="25400">
            <a:solidFill>
              <a:schemeClr val="accent1"/>
            </a:solidFill>
          </a:ln>
        </p:spPr>
        <p:txBody>
          <a:bodyPr>
            <a:noAutofit/>
          </a:bodyPr>
          <a:lstStyle/>
          <a:p>
            <a:pPr algn="just"/>
            <a:r>
              <a:rPr lang="it-IT" sz="2000" b="1" dirty="0" smtClean="0">
                <a:solidFill>
                  <a:srgbClr val="FF0000"/>
                </a:solidFill>
              </a:rPr>
              <a:t>Durante </a:t>
            </a:r>
            <a:r>
              <a:rPr lang="it-IT" sz="2000" b="1" dirty="0">
                <a:solidFill>
                  <a:srgbClr val="FF0000"/>
                </a:solidFill>
              </a:rPr>
              <a:t>l'eiaculazione </a:t>
            </a:r>
            <a:r>
              <a:rPr lang="it-IT" sz="2000" dirty="0">
                <a:solidFill>
                  <a:schemeClr val="tx1"/>
                </a:solidFill>
              </a:rPr>
              <a:t>fuoriesce del liquido appiccicoso dal pene di un ragazzo. </a:t>
            </a:r>
            <a:endParaRPr lang="it-IT" sz="2000" dirty="0" smtClean="0">
              <a:solidFill>
                <a:schemeClr val="tx1"/>
              </a:solidFill>
            </a:endParaRPr>
          </a:p>
          <a:p>
            <a:pPr algn="just"/>
            <a:r>
              <a:rPr lang="it-IT" sz="2000" b="1" dirty="0" smtClean="0">
                <a:solidFill>
                  <a:srgbClr val="FF0000"/>
                </a:solidFill>
              </a:rPr>
              <a:t>Questo </a:t>
            </a:r>
            <a:r>
              <a:rPr lang="it-IT" sz="2000" b="1" dirty="0">
                <a:solidFill>
                  <a:srgbClr val="FF0000"/>
                </a:solidFill>
              </a:rPr>
              <a:t>fluido </a:t>
            </a:r>
            <a:r>
              <a:rPr lang="it-IT" sz="2000" dirty="0">
                <a:solidFill>
                  <a:schemeClr val="tx1"/>
                </a:solidFill>
              </a:rPr>
              <a:t>contiene lo sperma e viene chiamato seme. </a:t>
            </a:r>
            <a:endParaRPr lang="it-IT" sz="2000" dirty="0" smtClean="0">
              <a:solidFill>
                <a:schemeClr val="tx1"/>
              </a:solidFill>
            </a:endParaRPr>
          </a:p>
          <a:p>
            <a:pPr algn="just"/>
            <a:r>
              <a:rPr lang="it-IT" sz="2000" b="1" dirty="0" smtClean="0">
                <a:solidFill>
                  <a:srgbClr val="FF0000"/>
                </a:solidFill>
              </a:rPr>
              <a:t>È </a:t>
            </a:r>
            <a:r>
              <a:rPr lang="it-IT" sz="2000" b="1" dirty="0">
                <a:solidFill>
                  <a:srgbClr val="FF0000"/>
                </a:solidFill>
              </a:rPr>
              <a:t>la maniera </a:t>
            </a:r>
            <a:r>
              <a:rPr lang="it-IT" sz="2000" dirty="0">
                <a:solidFill>
                  <a:schemeClr val="tx1"/>
                </a:solidFill>
              </a:rPr>
              <a:t>in cui il corpo ti comunica che sei fisicamente pronto per riprodurre, proprio come il ciclo per le ragazze.</a:t>
            </a:r>
          </a:p>
          <a:p>
            <a:pPr marL="0" lvl="1" algn="just"/>
            <a:r>
              <a:rPr lang="it-IT" sz="2000" b="1" dirty="0">
                <a:solidFill>
                  <a:srgbClr val="FF0000"/>
                </a:solidFill>
              </a:rPr>
              <a:t>Molti ragazzi </a:t>
            </a:r>
            <a:r>
              <a:rPr lang="it-IT" sz="2000" dirty="0">
                <a:solidFill>
                  <a:schemeClr val="tx1"/>
                </a:solidFill>
              </a:rPr>
              <a:t>hanno la prima eiaculazione tra i 12 e i 14 anni, o circa 1 o 2 anni dall'inizio della pubertà.</a:t>
            </a:r>
          </a:p>
          <a:p>
            <a:pPr marL="0" lvl="1" algn="just"/>
            <a:r>
              <a:rPr lang="it-IT" sz="2000" b="1" dirty="0">
                <a:solidFill>
                  <a:srgbClr val="FF0000"/>
                </a:solidFill>
              </a:rPr>
              <a:t>Per molti</a:t>
            </a:r>
            <a:r>
              <a:rPr lang="it-IT" sz="2000" dirty="0">
                <a:solidFill>
                  <a:schemeClr val="tx1"/>
                </a:solidFill>
              </a:rPr>
              <a:t>, la prima volta avviene durante la masturbazione, ma anche durante il sonno.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13</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se ti capita di eiaculare</a:t>
            </a:r>
            <a:endParaRPr lang="it-IT" sz="2800" b="1" dirty="0">
              <a:solidFill>
                <a:srgbClr val="0070C0"/>
              </a:solidFill>
            </a:endParaRPr>
          </a:p>
        </p:txBody>
      </p:sp>
      <p:pic>
        <p:nvPicPr>
          <p:cNvPr id="11266" name="Picture 2" descr="C:\Users\Master\Desktop\nuovo foto\eiacul.jpg"/>
          <p:cNvPicPr>
            <a:picLocks noChangeAspect="1" noChangeArrowheads="1"/>
          </p:cNvPicPr>
          <p:nvPr/>
        </p:nvPicPr>
        <p:blipFill>
          <a:blip r:embed="rId2" cstate="print"/>
          <a:srcRect/>
          <a:stretch>
            <a:fillRect/>
          </a:stretch>
        </p:blipFill>
        <p:spPr bwMode="auto">
          <a:xfrm>
            <a:off x="4932040" y="2492896"/>
            <a:ext cx="3998218" cy="299866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
                                        <p:tgtEl>
                                          <p:spTgt spid="11266"/>
                                        </p:tgtEl>
                                      </p:cBhvr>
                                    </p:animEffect>
                                    <p:anim calcmode="lin" valueType="num">
                                      <p:cBhvr>
                                        <p:cTn id="15" dur="400" fill="hold"/>
                                        <p:tgtEl>
                                          <p:spTgt spid="11266"/>
                                        </p:tgtEl>
                                        <p:attrNameLst>
                                          <p:attrName>ppt_x</p:attrName>
                                        </p:attrNameLst>
                                      </p:cBhvr>
                                      <p:tavLst>
                                        <p:tav tm="0">
                                          <p:val>
                                            <p:strVal val="#ppt_x"/>
                                          </p:val>
                                        </p:tav>
                                        <p:tav tm="100000">
                                          <p:val>
                                            <p:strVal val="#ppt_x"/>
                                          </p:val>
                                        </p:tav>
                                      </p:tavLst>
                                    </p:anim>
                                    <p:anim calcmode="lin" valueType="num">
                                      <p:cBhvr>
                                        <p:cTn id="16" dur="400" fill="hold"/>
                                        <p:tgtEl>
                                          <p:spTgt spid="1126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12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12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4572000" y="1628800"/>
            <a:ext cx="4248472" cy="4680520"/>
          </a:xfrm>
          <a:solidFill>
            <a:srgbClr val="FFFF00"/>
          </a:solidFill>
          <a:ln w="25400">
            <a:solidFill>
              <a:schemeClr val="accent1"/>
            </a:solidFill>
          </a:ln>
        </p:spPr>
        <p:txBody>
          <a:bodyPr>
            <a:noAutofit/>
          </a:bodyPr>
          <a:lstStyle/>
          <a:p>
            <a:pPr algn="just"/>
            <a:r>
              <a:rPr lang="it-IT" sz="2000" b="1" dirty="0" smtClean="0">
                <a:solidFill>
                  <a:srgbClr val="FF0000"/>
                </a:solidFill>
              </a:rPr>
              <a:t>Durante </a:t>
            </a:r>
            <a:r>
              <a:rPr lang="it-IT" sz="2000" b="1" dirty="0">
                <a:solidFill>
                  <a:srgbClr val="FF0000"/>
                </a:solidFill>
              </a:rPr>
              <a:t>un sogno erotico</a:t>
            </a:r>
            <a:r>
              <a:rPr lang="it-IT" sz="2000" dirty="0">
                <a:solidFill>
                  <a:schemeClr val="tx1"/>
                </a:solidFill>
              </a:rPr>
              <a:t>, un ragazzo si eccita sessualmente fino ad eiaculare. </a:t>
            </a:r>
            <a:endParaRPr lang="it-IT" sz="2000" dirty="0" smtClean="0">
              <a:solidFill>
                <a:schemeClr val="tx1"/>
              </a:solidFill>
            </a:endParaRPr>
          </a:p>
          <a:p>
            <a:pPr algn="just"/>
            <a:r>
              <a:rPr lang="it-IT" sz="2000" b="1" dirty="0" smtClean="0">
                <a:solidFill>
                  <a:srgbClr val="FF0000"/>
                </a:solidFill>
              </a:rPr>
              <a:t>A </a:t>
            </a:r>
            <a:r>
              <a:rPr lang="it-IT" sz="2000" b="1" dirty="0">
                <a:solidFill>
                  <a:srgbClr val="FF0000"/>
                </a:solidFill>
              </a:rPr>
              <a:t>volte </a:t>
            </a:r>
            <a:r>
              <a:rPr lang="it-IT" sz="2000" dirty="0">
                <a:solidFill>
                  <a:schemeClr val="tx1"/>
                </a:solidFill>
              </a:rPr>
              <a:t>ti rendi conto di vivere un sogno a sfondo sessuale, ma spesso ti svegli semplicemente la mattina successiva con una macchia umida su slip, pigiama e lenzuola</a:t>
            </a:r>
            <a:r>
              <a:rPr lang="it-IT" sz="2000" dirty="0" smtClean="0">
                <a:solidFill>
                  <a:schemeClr val="tx1"/>
                </a:solidFill>
              </a:rPr>
              <a:t>.</a:t>
            </a:r>
            <a:endParaRPr lang="it-IT" sz="2000" dirty="0">
              <a:solidFill>
                <a:schemeClr val="tx1"/>
              </a:solidFill>
            </a:endParaRPr>
          </a:p>
          <a:p>
            <a:pPr marL="0" lvl="1" algn="just"/>
            <a:r>
              <a:rPr lang="it-IT" sz="2000" b="1" dirty="0">
                <a:solidFill>
                  <a:srgbClr val="FF0000"/>
                </a:solidFill>
              </a:rPr>
              <a:t>Se hai avuto </a:t>
            </a:r>
            <a:r>
              <a:rPr lang="it-IT" sz="2000" dirty="0">
                <a:solidFill>
                  <a:schemeClr val="tx1"/>
                </a:solidFill>
              </a:rPr>
              <a:t>questo tipo di esperienza, lavati e cambia lenzuola e biancheria.</a:t>
            </a:r>
          </a:p>
          <a:p>
            <a:pPr marL="0" lvl="1" algn="just"/>
            <a:r>
              <a:rPr lang="it-IT" sz="2000" b="1" dirty="0">
                <a:solidFill>
                  <a:srgbClr val="FF0000"/>
                </a:solidFill>
              </a:rPr>
              <a:t>Non preoccuparti </a:t>
            </a:r>
            <a:r>
              <a:rPr lang="it-IT" sz="2000" dirty="0">
                <a:solidFill>
                  <a:schemeClr val="tx1"/>
                </a:solidFill>
              </a:rPr>
              <a:t>se non ti succede, non capita a tutti. </a:t>
            </a:r>
            <a:endParaRPr lang="it-IT" sz="2000" dirty="0" smtClean="0">
              <a:solidFill>
                <a:schemeClr val="tx1"/>
              </a:solidFill>
            </a:endParaRPr>
          </a:p>
          <a:p>
            <a:pPr marL="0" lvl="1" algn="just"/>
            <a:r>
              <a:rPr lang="it-IT" sz="2000" b="1" dirty="0" smtClean="0">
                <a:solidFill>
                  <a:srgbClr val="FF0000"/>
                </a:solidFill>
              </a:rPr>
              <a:t>Ci </a:t>
            </a:r>
            <a:r>
              <a:rPr lang="it-IT" sz="2000" b="1" dirty="0">
                <a:solidFill>
                  <a:srgbClr val="FF0000"/>
                </a:solidFill>
              </a:rPr>
              <a:t>sono altri segnali </a:t>
            </a:r>
            <a:r>
              <a:rPr lang="it-IT" sz="2000" dirty="0">
                <a:solidFill>
                  <a:schemeClr val="tx1"/>
                </a:solidFill>
              </a:rPr>
              <a:t>a cui prestare attenzione durante lo sviluppo.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14</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se ti capita di avere dei sogni erotici</a:t>
            </a:r>
            <a:endParaRPr lang="it-IT" sz="2800" b="1" dirty="0">
              <a:solidFill>
                <a:srgbClr val="0070C0"/>
              </a:solidFill>
            </a:endParaRPr>
          </a:p>
        </p:txBody>
      </p:sp>
      <p:pic>
        <p:nvPicPr>
          <p:cNvPr id="12290" name="Picture 2" descr="C:\Users\Master\Desktop\nuovo foto\notturna.jpg"/>
          <p:cNvPicPr>
            <a:picLocks noChangeAspect="1" noChangeArrowheads="1"/>
          </p:cNvPicPr>
          <p:nvPr/>
        </p:nvPicPr>
        <p:blipFill>
          <a:blip r:embed="rId2" cstate="print"/>
          <a:srcRect/>
          <a:stretch>
            <a:fillRect/>
          </a:stretch>
        </p:blipFill>
        <p:spPr bwMode="auto">
          <a:xfrm>
            <a:off x="323528" y="2348880"/>
            <a:ext cx="4032448" cy="302433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
                                        <p:tgtEl>
                                          <p:spTgt spid="12290"/>
                                        </p:tgtEl>
                                      </p:cBhvr>
                                    </p:animEffect>
                                    <p:anim calcmode="lin" valueType="num">
                                      <p:cBhvr>
                                        <p:cTn id="15" dur="400" fill="hold"/>
                                        <p:tgtEl>
                                          <p:spTgt spid="12290"/>
                                        </p:tgtEl>
                                        <p:attrNameLst>
                                          <p:attrName>ppt_x</p:attrName>
                                        </p:attrNameLst>
                                      </p:cBhvr>
                                      <p:tavLst>
                                        <p:tav tm="0">
                                          <p:val>
                                            <p:strVal val="#ppt_x"/>
                                          </p:val>
                                        </p:tav>
                                        <p:tav tm="100000">
                                          <p:val>
                                            <p:strVal val="#ppt_x"/>
                                          </p:val>
                                        </p:tav>
                                      </p:tavLst>
                                    </p:anim>
                                    <p:anim calcmode="lin" valueType="num">
                                      <p:cBhvr>
                                        <p:cTn id="16" dur="400" fill="hold"/>
                                        <p:tgtEl>
                                          <p:spTgt spid="1229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22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22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00808"/>
            <a:ext cx="4608512" cy="4680520"/>
          </a:xfrm>
          <a:solidFill>
            <a:srgbClr val="FFFF00"/>
          </a:solidFill>
          <a:ln w="25400">
            <a:solidFill>
              <a:schemeClr val="accent1"/>
            </a:solidFill>
          </a:ln>
        </p:spPr>
        <p:txBody>
          <a:bodyPr>
            <a:noAutofit/>
          </a:bodyPr>
          <a:lstStyle/>
          <a:p>
            <a:pPr algn="just"/>
            <a:r>
              <a:rPr lang="it-IT" sz="2400" b="1" dirty="0" smtClean="0">
                <a:solidFill>
                  <a:srgbClr val="FF0000"/>
                </a:solidFill>
              </a:rPr>
              <a:t>Ciascun </a:t>
            </a:r>
            <a:r>
              <a:rPr lang="it-IT" sz="2400" b="1" dirty="0">
                <a:solidFill>
                  <a:srgbClr val="FF0000"/>
                </a:solidFill>
              </a:rPr>
              <a:t>ragazzo </a:t>
            </a:r>
            <a:r>
              <a:rPr lang="it-IT" sz="2400" dirty="0">
                <a:solidFill>
                  <a:schemeClr val="tx1"/>
                </a:solidFill>
              </a:rPr>
              <a:t>cresce in altezza a età diverse. </a:t>
            </a:r>
            <a:endParaRPr lang="it-IT" sz="2400" dirty="0" smtClean="0">
              <a:solidFill>
                <a:schemeClr val="tx1"/>
              </a:solidFill>
            </a:endParaRPr>
          </a:p>
          <a:p>
            <a:pPr algn="just"/>
            <a:r>
              <a:rPr lang="it-IT" sz="2400" b="1" dirty="0" smtClean="0">
                <a:solidFill>
                  <a:srgbClr val="FF0000"/>
                </a:solidFill>
              </a:rPr>
              <a:t>Potresti </a:t>
            </a:r>
            <a:r>
              <a:rPr lang="it-IT" sz="2400" b="1" dirty="0">
                <a:solidFill>
                  <a:srgbClr val="FF0000"/>
                </a:solidFill>
              </a:rPr>
              <a:t>ritrovarti </a:t>
            </a:r>
            <a:r>
              <a:rPr lang="it-IT" sz="2400" dirty="0">
                <a:solidFill>
                  <a:schemeClr val="tx1"/>
                </a:solidFill>
              </a:rPr>
              <a:t>all'improvviso più alto di una spanna buona rispetto a tutti i tuoi amici, o notare di non esserti allungato molto mentre tutti gli altri torreggiano. </a:t>
            </a:r>
            <a:endParaRPr lang="it-IT" sz="2400" dirty="0" smtClean="0">
              <a:solidFill>
                <a:schemeClr val="tx1"/>
              </a:solidFill>
            </a:endParaRPr>
          </a:p>
          <a:p>
            <a:pPr algn="just"/>
            <a:r>
              <a:rPr lang="it-IT" sz="2400" b="1" dirty="0" smtClean="0">
                <a:solidFill>
                  <a:srgbClr val="FF0000"/>
                </a:solidFill>
              </a:rPr>
              <a:t>Non </a:t>
            </a:r>
            <a:r>
              <a:rPr lang="it-IT" sz="2400" b="1" dirty="0">
                <a:solidFill>
                  <a:srgbClr val="FF0000"/>
                </a:solidFill>
              </a:rPr>
              <a:t>preoccuparti</a:t>
            </a:r>
            <a:r>
              <a:rPr lang="it-IT" sz="2400" dirty="0">
                <a:solidFill>
                  <a:schemeClr val="tx1"/>
                </a:solidFill>
              </a:rPr>
              <a:t>, in un modo o nell'altro tu e i tuoi amici vi compenserete. </a:t>
            </a:r>
            <a:endParaRPr lang="it-IT" sz="2400" dirty="0" smtClean="0">
              <a:solidFill>
                <a:schemeClr val="tx1"/>
              </a:solidFill>
            </a:endParaRPr>
          </a:p>
          <a:p>
            <a:pPr algn="just"/>
            <a:r>
              <a:rPr lang="it-IT" sz="2400" b="1" dirty="0" smtClean="0">
                <a:solidFill>
                  <a:srgbClr val="FF0000"/>
                </a:solidFill>
              </a:rPr>
              <a:t>Potrebbe</a:t>
            </a:r>
            <a:r>
              <a:rPr lang="it-IT" sz="2400" dirty="0" smtClean="0">
                <a:solidFill>
                  <a:schemeClr val="tx1"/>
                </a:solidFill>
              </a:rPr>
              <a:t> </a:t>
            </a:r>
            <a:r>
              <a:rPr lang="it-IT" sz="2400" dirty="0">
                <a:solidFill>
                  <a:schemeClr val="tx1"/>
                </a:solidFill>
              </a:rPr>
              <a:t>essere necessario un po' più di tempo. </a:t>
            </a:r>
            <a:endParaRPr lang="it-IT" sz="40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15</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lo sviluppo dell'altezza</a:t>
            </a:r>
            <a:endParaRPr lang="it-IT" sz="2800" b="1" dirty="0">
              <a:solidFill>
                <a:srgbClr val="0070C0"/>
              </a:solidFill>
            </a:endParaRPr>
          </a:p>
        </p:txBody>
      </p:sp>
      <p:pic>
        <p:nvPicPr>
          <p:cNvPr id="13314" name="Picture 2" descr="C:\Users\Master\Desktop\nuovo foto\altezza.jpg"/>
          <p:cNvPicPr>
            <a:picLocks noChangeAspect="1" noChangeArrowheads="1"/>
          </p:cNvPicPr>
          <p:nvPr/>
        </p:nvPicPr>
        <p:blipFill>
          <a:blip r:embed="rId2" cstate="print"/>
          <a:srcRect/>
          <a:stretch>
            <a:fillRect/>
          </a:stretch>
        </p:blipFill>
        <p:spPr bwMode="auto">
          <a:xfrm>
            <a:off x="5004048" y="2492896"/>
            <a:ext cx="3902208" cy="292665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fade">
                                      <p:cBhvr>
                                        <p:cTn id="14" dur="100"/>
                                        <p:tgtEl>
                                          <p:spTgt spid="13314"/>
                                        </p:tgtEl>
                                      </p:cBhvr>
                                    </p:animEffect>
                                    <p:anim calcmode="lin" valueType="num">
                                      <p:cBhvr>
                                        <p:cTn id="15" dur="400" fill="hold"/>
                                        <p:tgtEl>
                                          <p:spTgt spid="13314"/>
                                        </p:tgtEl>
                                        <p:attrNameLst>
                                          <p:attrName>ppt_x</p:attrName>
                                        </p:attrNameLst>
                                      </p:cBhvr>
                                      <p:tavLst>
                                        <p:tav tm="0">
                                          <p:val>
                                            <p:strVal val="#ppt_x"/>
                                          </p:val>
                                        </p:tav>
                                        <p:tav tm="100000">
                                          <p:val>
                                            <p:strVal val="#ppt_x"/>
                                          </p:val>
                                        </p:tav>
                                      </p:tavLst>
                                    </p:anim>
                                    <p:anim calcmode="lin" valueType="num">
                                      <p:cBhvr>
                                        <p:cTn id="16" dur="400" fill="hold"/>
                                        <p:tgtEl>
                                          <p:spTgt spid="1331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33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33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8568952" cy="4680520"/>
          </a:xfrm>
          <a:solidFill>
            <a:srgbClr val="FFFF00"/>
          </a:solidFill>
          <a:ln w="25400">
            <a:solidFill>
              <a:schemeClr val="accent1"/>
            </a:solidFill>
          </a:ln>
        </p:spPr>
        <p:txBody>
          <a:bodyPr>
            <a:noAutofit/>
          </a:bodyPr>
          <a:lstStyle/>
          <a:p>
            <a:pPr algn="just"/>
            <a:r>
              <a:rPr lang="it-IT" sz="2000" b="1" dirty="0" smtClean="0">
                <a:solidFill>
                  <a:srgbClr val="FF0000"/>
                </a:solidFill>
              </a:rPr>
              <a:t>Solitamente</a:t>
            </a:r>
            <a:r>
              <a:rPr lang="it-IT" sz="2000" dirty="0" smtClean="0">
                <a:solidFill>
                  <a:schemeClr val="tx1"/>
                </a:solidFill>
              </a:rPr>
              <a:t>, i ragazzi hanno questo momento di crescita più tardi rispetto alle ragazze. Potresti tornare a scuola a settembre e realizzare che tutte le ragazze della tua classe sono più alte di te. È perfettamente normale.</a:t>
            </a:r>
          </a:p>
          <a:p>
            <a:pPr marL="0" lvl="1" algn="just"/>
            <a:r>
              <a:rPr lang="it-IT" sz="2000" b="1" dirty="0" smtClean="0">
                <a:solidFill>
                  <a:srgbClr val="FF0000"/>
                </a:solidFill>
              </a:rPr>
              <a:t>Verifica</a:t>
            </a:r>
            <a:r>
              <a:rPr lang="it-IT" sz="2000" dirty="0" smtClean="0">
                <a:solidFill>
                  <a:schemeClr val="tx1"/>
                </a:solidFill>
              </a:rPr>
              <a:t> </a:t>
            </a:r>
            <a:r>
              <a:rPr lang="it-IT" sz="2000" dirty="0">
                <a:solidFill>
                  <a:schemeClr val="tx1"/>
                </a:solidFill>
              </a:rPr>
              <a:t>se anche le dita e i piedi stanno crescendo. Se ti ritrovi ad acquistare delle scarpe più grandi di qualche numero rispetto a tre mesi prima, sei in piena fase di crescita.</a:t>
            </a:r>
          </a:p>
          <a:p>
            <a:pPr marL="0" lvl="1" algn="just"/>
            <a:r>
              <a:rPr lang="it-IT" sz="2000" b="1" dirty="0">
                <a:solidFill>
                  <a:srgbClr val="FF0000"/>
                </a:solidFill>
              </a:rPr>
              <a:t>La maggior parte dei ragazzi </a:t>
            </a:r>
            <a:r>
              <a:rPr lang="it-IT" sz="2000" dirty="0">
                <a:solidFill>
                  <a:schemeClr val="tx1"/>
                </a:solidFill>
              </a:rPr>
              <a:t>raggiunge il picco di crescita circa un anno e mezzo dopo lo sviluppo dei peli pubici. Ti ritroverai più alto, a volte anche in maniera significativa.</a:t>
            </a:r>
          </a:p>
          <a:p>
            <a:pPr marL="0" lvl="1" algn="just"/>
            <a:r>
              <a:rPr lang="it-IT" sz="2000" b="1" dirty="0">
                <a:solidFill>
                  <a:srgbClr val="FF0000"/>
                </a:solidFill>
              </a:rPr>
              <a:t>Anche le spalle </a:t>
            </a:r>
            <a:r>
              <a:rPr lang="it-IT" sz="2000" dirty="0">
                <a:solidFill>
                  <a:schemeClr val="tx1"/>
                </a:solidFill>
              </a:rPr>
              <a:t>possono allargarsi e riempirsi, diventando più definite.</a:t>
            </a:r>
          </a:p>
          <a:p>
            <a:pPr marL="0" lvl="1" algn="just"/>
            <a:r>
              <a:rPr lang="it-IT" sz="2000" b="1" dirty="0">
                <a:solidFill>
                  <a:srgbClr val="FF0000"/>
                </a:solidFill>
              </a:rPr>
              <a:t>Se senti </a:t>
            </a:r>
            <a:r>
              <a:rPr lang="it-IT" sz="2000" dirty="0">
                <a:solidFill>
                  <a:schemeClr val="tx1"/>
                </a:solidFill>
              </a:rPr>
              <a:t>di aver avuto il tuo momento d'oro per la crescita ma vorresti essere un po' più alto, niente paura. </a:t>
            </a:r>
            <a:endParaRPr lang="it-IT" sz="2000" dirty="0" smtClean="0">
              <a:solidFill>
                <a:schemeClr val="tx1"/>
              </a:solidFill>
            </a:endParaRPr>
          </a:p>
          <a:p>
            <a:pPr marL="0" lvl="1" algn="just"/>
            <a:r>
              <a:rPr lang="it-IT" sz="2000" b="1" dirty="0" smtClean="0">
                <a:solidFill>
                  <a:srgbClr val="FF0000"/>
                </a:solidFill>
              </a:rPr>
              <a:t>La </a:t>
            </a:r>
            <a:r>
              <a:rPr lang="it-IT" sz="2000" b="1" dirty="0">
                <a:solidFill>
                  <a:srgbClr val="FF0000"/>
                </a:solidFill>
              </a:rPr>
              <a:t>maggior parte </a:t>
            </a:r>
            <a:r>
              <a:rPr lang="it-IT" sz="2000" dirty="0">
                <a:solidFill>
                  <a:schemeClr val="tx1"/>
                </a:solidFill>
              </a:rPr>
              <a:t>dei maschietti non raggiunge la propria altezza fino ai 18-20 anni: c'è ancora tempo.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16</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Ecco alcune cose da considerare quando controlli l'altezza</a:t>
            </a:r>
            <a:endParaRPr lang="it-IT"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3851920" y="1700808"/>
            <a:ext cx="4968552" cy="4680520"/>
          </a:xfrm>
          <a:solidFill>
            <a:srgbClr val="FFFF00"/>
          </a:solidFill>
          <a:ln w="25400">
            <a:solidFill>
              <a:schemeClr val="accent1"/>
            </a:solidFill>
          </a:ln>
        </p:spPr>
        <p:txBody>
          <a:bodyPr>
            <a:noAutofit/>
          </a:bodyPr>
          <a:lstStyle/>
          <a:p>
            <a:pPr algn="just"/>
            <a:r>
              <a:rPr lang="it-IT" sz="2400" b="1" dirty="0" smtClean="0">
                <a:solidFill>
                  <a:srgbClr val="FF0000"/>
                </a:solidFill>
              </a:rPr>
              <a:t>Prima </a:t>
            </a:r>
            <a:r>
              <a:rPr lang="it-IT" sz="2400" b="1" dirty="0">
                <a:solidFill>
                  <a:srgbClr val="FF0000"/>
                </a:solidFill>
              </a:rPr>
              <a:t>della pubertà </a:t>
            </a:r>
            <a:r>
              <a:rPr lang="it-IT" sz="2400" dirty="0">
                <a:solidFill>
                  <a:schemeClr val="tx1"/>
                </a:solidFill>
              </a:rPr>
              <a:t>può essere rotondo come una mela o simile a quello di Charlie </a:t>
            </a:r>
            <a:r>
              <a:rPr lang="it-IT" sz="2400" dirty="0" err="1">
                <a:solidFill>
                  <a:schemeClr val="tx1"/>
                </a:solidFill>
              </a:rPr>
              <a:t>Brown</a:t>
            </a:r>
            <a:r>
              <a:rPr lang="it-IT" sz="2400" dirty="0">
                <a:solidFill>
                  <a:schemeClr val="tx1"/>
                </a:solidFill>
              </a:rPr>
              <a:t>. </a:t>
            </a:r>
            <a:endParaRPr lang="it-IT" sz="2400" dirty="0" smtClean="0">
              <a:solidFill>
                <a:schemeClr val="tx1"/>
              </a:solidFill>
            </a:endParaRPr>
          </a:p>
          <a:p>
            <a:pPr algn="just"/>
            <a:r>
              <a:rPr lang="it-IT" sz="2400" b="1" dirty="0" smtClean="0">
                <a:solidFill>
                  <a:srgbClr val="FF0000"/>
                </a:solidFill>
              </a:rPr>
              <a:t>Durante</a:t>
            </a:r>
            <a:r>
              <a:rPr lang="it-IT" sz="2400" dirty="0" smtClean="0">
                <a:solidFill>
                  <a:schemeClr val="tx1"/>
                </a:solidFill>
              </a:rPr>
              <a:t> </a:t>
            </a:r>
            <a:r>
              <a:rPr lang="it-IT" sz="2400" dirty="0">
                <a:solidFill>
                  <a:schemeClr val="tx1"/>
                </a:solidFill>
              </a:rPr>
              <a:t>questa fase però, il tuo viso assumerà una forma più ovale, assumendo dei tratti più adulti. </a:t>
            </a:r>
            <a:endParaRPr lang="it-IT" sz="2400" dirty="0" smtClean="0">
              <a:solidFill>
                <a:schemeClr val="tx1"/>
              </a:solidFill>
            </a:endParaRPr>
          </a:p>
          <a:p>
            <a:pPr algn="just"/>
            <a:r>
              <a:rPr lang="it-IT" sz="2400" b="1" dirty="0" smtClean="0">
                <a:solidFill>
                  <a:srgbClr val="FF0000"/>
                </a:solidFill>
              </a:rPr>
              <a:t>Può </a:t>
            </a:r>
            <a:r>
              <a:rPr lang="it-IT" sz="2400" b="1" dirty="0">
                <a:solidFill>
                  <a:srgbClr val="FF0000"/>
                </a:solidFill>
              </a:rPr>
              <a:t>essere </a:t>
            </a:r>
            <a:r>
              <a:rPr lang="it-IT" sz="2400" dirty="0">
                <a:solidFill>
                  <a:schemeClr val="tx1"/>
                </a:solidFill>
              </a:rPr>
              <a:t>difficile riscontrare il cambiamento nel tuo stesso viso visto che lo guardi ogni giorno</a:t>
            </a:r>
            <a:r>
              <a:rPr lang="it-IT" sz="2400" dirty="0" smtClean="0">
                <a:solidFill>
                  <a:schemeClr val="tx1"/>
                </a:solidFill>
              </a:rPr>
              <a:t>.</a:t>
            </a:r>
          </a:p>
          <a:p>
            <a:pPr algn="just"/>
            <a:r>
              <a:rPr lang="it-IT" sz="2400" b="1" dirty="0" smtClean="0">
                <a:solidFill>
                  <a:srgbClr val="FF0000"/>
                </a:solidFill>
              </a:rPr>
              <a:t>Controlla</a:t>
            </a:r>
            <a:r>
              <a:rPr lang="it-IT" sz="2400" dirty="0" smtClean="0">
                <a:solidFill>
                  <a:schemeClr val="tx1"/>
                </a:solidFill>
              </a:rPr>
              <a:t> </a:t>
            </a:r>
            <a:r>
              <a:rPr lang="it-IT" sz="2400" dirty="0">
                <a:solidFill>
                  <a:schemeClr val="tx1"/>
                </a:solidFill>
              </a:rPr>
              <a:t>alcune fotografie degli anni precedenti o anche solo di qualche mese prima per notare le differenze.</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17</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Nota la forma del viso</a:t>
            </a:r>
            <a:endParaRPr lang="it-IT" sz="2800" b="1" dirty="0">
              <a:solidFill>
                <a:srgbClr val="0070C0"/>
              </a:solidFill>
            </a:endParaRPr>
          </a:p>
        </p:txBody>
      </p:sp>
      <p:pic>
        <p:nvPicPr>
          <p:cNvPr id="14338" name="Picture 2" descr="C:\Users\Master\Desktop\nuovo foto\viso.jpg"/>
          <p:cNvPicPr>
            <a:picLocks noChangeAspect="1" noChangeArrowheads="1"/>
          </p:cNvPicPr>
          <p:nvPr/>
        </p:nvPicPr>
        <p:blipFill>
          <a:blip r:embed="rId2" cstate="print"/>
          <a:srcRect/>
          <a:stretch>
            <a:fillRect/>
          </a:stretch>
        </p:blipFill>
        <p:spPr bwMode="auto">
          <a:xfrm>
            <a:off x="179512" y="2708920"/>
            <a:ext cx="3456383" cy="259228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
                                        <p:tgtEl>
                                          <p:spTgt spid="14338"/>
                                        </p:tgtEl>
                                      </p:cBhvr>
                                    </p:animEffect>
                                    <p:anim calcmode="lin" valueType="num">
                                      <p:cBhvr>
                                        <p:cTn id="15" dur="400" fill="hold"/>
                                        <p:tgtEl>
                                          <p:spTgt spid="14338"/>
                                        </p:tgtEl>
                                        <p:attrNameLst>
                                          <p:attrName>ppt_x</p:attrName>
                                        </p:attrNameLst>
                                      </p:cBhvr>
                                      <p:tavLst>
                                        <p:tav tm="0">
                                          <p:val>
                                            <p:strVal val="#ppt_x"/>
                                          </p:val>
                                        </p:tav>
                                        <p:tav tm="100000">
                                          <p:val>
                                            <p:strVal val="#ppt_x"/>
                                          </p:val>
                                        </p:tav>
                                      </p:tavLst>
                                    </p:anim>
                                    <p:anim calcmode="lin" valueType="num">
                                      <p:cBhvr>
                                        <p:cTn id="16" dur="400" fill="hold"/>
                                        <p:tgtEl>
                                          <p:spTgt spid="1433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3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3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5112568" cy="4680520"/>
          </a:xfrm>
          <a:solidFill>
            <a:srgbClr val="FFFF00"/>
          </a:solidFill>
          <a:ln w="25400">
            <a:solidFill>
              <a:schemeClr val="accent1"/>
            </a:solidFill>
          </a:ln>
        </p:spPr>
        <p:txBody>
          <a:bodyPr>
            <a:noAutofit/>
          </a:bodyPr>
          <a:lstStyle/>
          <a:p>
            <a:pPr algn="just"/>
            <a:r>
              <a:rPr lang="it-IT" sz="2400" b="1" dirty="0" smtClean="0">
                <a:solidFill>
                  <a:srgbClr val="FF0000"/>
                </a:solidFill>
              </a:rPr>
              <a:t>Può </a:t>
            </a:r>
            <a:r>
              <a:rPr lang="it-IT" sz="2400" b="1" dirty="0">
                <a:solidFill>
                  <a:srgbClr val="FF0000"/>
                </a:solidFill>
              </a:rPr>
              <a:t>capitare </a:t>
            </a:r>
            <a:r>
              <a:rPr lang="it-IT" sz="2400" dirty="0">
                <a:solidFill>
                  <a:schemeClr val="tx1"/>
                </a:solidFill>
              </a:rPr>
              <a:t>di percepire la propria voce in modo diverso, come se si incrinasse nervosamente a metà di una frase</a:t>
            </a:r>
            <a:r>
              <a:rPr lang="it-IT" sz="2400" dirty="0" smtClean="0">
                <a:solidFill>
                  <a:schemeClr val="tx1"/>
                </a:solidFill>
              </a:rPr>
              <a:t>.</a:t>
            </a:r>
          </a:p>
          <a:p>
            <a:pPr algn="just"/>
            <a:r>
              <a:rPr lang="it-IT" sz="2400" b="1" dirty="0" smtClean="0">
                <a:solidFill>
                  <a:srgbClr val="FF0000"/>
                </a:solidFill>
              </a:rPr>
              <a:t>Questa </a:t>
            </a:r>
            <a:r>
              <a:rPr lang="it-IT" sz="2400" b="1" dirty="0">
                <a:solidFill>
                  <a:srgbClr val="FF0000"/>
                </a:solidFill>
              </a:rPr>
              <a:t>cosa </a:t>
            </a:r>
            <a:r>
              <a:rPr lang="it-IT" sz="2400" dirty="0">
                <a:solidFill>
                  <a:schemeClr val="tx1"/>
                </a:solidFill>
              </a:rPr>
              <a:t>può essere imbarazzante in pubblico, ma non temere: la maggior parte dei ragazzi ha la voce incrinata ed è l'ennesimo segno che stanno diventando uomini. </a:t>
            </a:r>
            <a:endParaRPr lang="it-IT" sz="2400" dirty="0" smtClean="0">
              <a:solidFill>
                <a:schemeClr val="tx1"/>
              </a:solidFill>
            </a:endParaRPr>
          </a:p>
          <a:p>
            <a:pPr algn="just"/>
            <a:r>
              <a:rPr lang="it-IT" sz="2400" b="1" dirty="0" smtClean="0">
                <a:solidFill>
                  <a:srgbClr val="FF0000"/>
                </a:solidFill>
              </a:rPr>
              <a:t>Cesserà</a:t>
            </a:r>
            <a:r>
              <a:rPr lang="it-IT" sz="2400" dirty="0" smtClean="0">
                <a:solidFill>
                  <a:schemeClr val="tx1"/>
                </a:solidFill>
              </a:rPr>
              <a:t> </a:t>
            </a:r>
            <a:r>
              <a:rPr lang="it-IT" sz="2400" dirty="0">
                <a:solidFill>
                  <a:schemeClr val="tx1"/>
                </a:solidFill>
              </a:rPr>
              <a:t>di suonare così sgraziata entro qualche mese, diventando più profonda</a:t>
            </a:r>
            <a:r>
              <a:rPr lang="it-IT" sz="2400" dirty="0" smtClean="0">
                <a:solidFill>
                  <a:schemeClr val="tx1"/>
                </a:solidFill>
              </a:rPr>
              <a:t>.</a:t>
            </a:r>
            <a:endParaRPr lang="it-IT" sz="40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18</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Nota la voce</a:t>
            </a:r>
            <a:endParaRPr lang="it-IT" sz="2800" b="1" dirty="0">
              <a:solidFill>
                <a:srgbClr val="0070C0"/>
              </a:solidFill>
            </a:endParaRPr>
          </a:p>
        </p:txBody>
      </p:sp>
      <p:pic>
        <p:nvPicPr>
          <p:cNvPr id="15362" name="Picture 2" descr="C:\Users\Master\Desktop\nuovo foto\voce.jpg"/>
          <p:cNvPicPr>
            <a:picLocks noChangeAspect="1" noChangeArrowheads="1"/>
          </p:cNvPicPr>
          <p:nvPr/>
        </p:nvPicPr>
        <p:blipFill>
          <a:blip r:embed="rId2" cstate="print"/>
          <a:srcRect/>
          <a:stretch>
            <a:fillRect/>
          </a:stretch>
        </p:blipFill>
        <p:spPr bwMode="auto">
          <a:xfrm>
            <a:off x="5508104" y="2636912"/>
            <a:ext cx="3422155" cy="256661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100"/>
                                        <p:tgtEl>
                                          <p:spTgt spid="15362"/>
                                        </p:tgtEl>
                                      </p:cBhvr>
                                    </p:animEffect>
                                    <p:anim calcmode="lin" valueType="num">
                                      <p:cBhvr>
                                        <p:cTn id="15" dur="400" fill="hold"/>
                                        <p:tgtEl>
                                          <p:spTgt spid="15362"/>
                                        </p:tgtEl>
                                        <p:attrNameLst>
                                          <p:attrName>ppt_x</p:attrName>
                                        </p:attrNameLst>
                                      </p:cBhvr>
                                      <p:tavLst>
                                        <p:tav tm="0">
                                          <p:val>
                                            <p:strVal val="#ppt_x"/>
                                          </p:val>
                                        </p:tav>
                                        <p:tav tm="100000">
                                          <p:val>
                                            <p:strVal val="#ppt_x"/>
                                          </p:val>
                                        </p:tav>
                                      </p:tavLst>
                                    </p:anim>
                                    <p:anim calcmode="lin" valueType="num">
                                      <p:cBhvr>
                                        <p:cTn id="16" dur="400" fill="hold"/>
                                        <p:tgtEl>
                                          <p:spTgt spid="1536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53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53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484784"/>
            <a:ext cx="8640960" cy="2736304"/>
          </a:xfrm>
          <a:solidFill>
            <a:srgbClr val="FFFF00"/>
          </a:solidFill>
          <a:ln w="25400">
            <a:solidFill>
              <a:schemeClr val="accent1"/>
            </a:solidFill>
          </a:ln>
        </p:spPr>
        <p:txBody>
          <a:bodyPr>
            <a:noAutofit/>
          </a:bodyPr>
          <a:lstStyle/>
          <a:p>
            <a:pPr marL="0" lvl="1" algn="just"/>
            <a:r>
              <a:rPr lang="it-IT" sz="1800" b="1" dirty="0" smtClean="0">
                <a:solidFill>
                  <a:srgbClr val="FF0000"/>
                </a:solidFill>
              </a:rPr>
              <a:t>L’aumento</a:t>
            </a:r>
            <a:r>
              <a:rPr lang="it-IT" sz="1800" dirty="0" smtClean="0">
                <a:solidFill>
                  <a:schemeClr val="tx1"/>
                </a:solidFill>
              </a:rPr>
              <a:t> di questo ormone maschile rende </a:t>
            </a:r>
            <a:r>
              <a:rPr lang="it-IT" sz="1800" dirty="0">
                <a:solidFill>
                  <a:schemeClr val="tx1"/>
                </a:solidFill>
              </a:rPr>
              <a:t>le corde vocali più spesse e forti, permettendoti di produrre un suono più profondo.</a:t>
            </a:r>
          </a:p>
          <a:p>
            <a:pPr marL="0" lvl="1" algn="just"/>
            <a:r>
              <a:rPr lang="it-IT" sz="1800" b="1" dirty="0">
                <a:solidFill>
                  <a:srgbClr val="FF0000"/>
                </a:solidFill>
              </a:rPr>
              <a:t>Questo cambiamento </a:t>
            </a:r>
            <a:r>
              <a:rPr lang="it-IT" sz="1800" dirty="0">
                <a:solidFill>
                  <a:schemeClr val="tx1"/>
                </a:solidFill>
              </a:rPr>
              <a:t>negli ormoni porta anche a uno sviluppo della laringe. </a:t>
            </a:r>
            <a:endParaRPr lang="it-IT" sz="1800" dirty="0" smtClean="0">
              <a:solidFill>
                <a:schemeClr val="tx1"/>
              </a:solidFill>
            </a:endParaRPr>
          </a:p>
          <a:p>
            <a:pPr marL="0" lvl="1" algn="just"/>
            <a:r>
              <a:rPr lang="it-IT" sz="1800" b="1" dirty="0" smtClean="0">
                <a:solidFill>
                  <a:srgbClr val="FF0000"/>
                </a:solidFill>
              </a:rPr>
              <a:t>Lo </a:t>
            </a:r>
            <a:r>
              <a:rPr lang="it-IT" sz="1800" b="1" dirty="0">
                <a:solidFill>
                  <a:srgbClr val="FF0000"/>
                </a:solidFill>
              </a:rPr>
              <a:t>noterai </a:t>
            </a:r>
            <a:r>
              <a:rPr lang="it-IT" sz="1800" dirty="0">
                <a:solidFill>
                  <a:schemeClr val="tx1"/>
                </a:solidFill>
              </a:rPr>
              <a:t>nella protrusione di cartilagine nella parte centrale del collo, nota come "pomo d'Adamo".</a:t>
            </a:r>
          </a:p>
          <a:p>
            <a:pPr marL="0" lvl="1" algn="just"/>
            <a:r>
              <a:rPr lang="it-IT" sz="1800" b="1" dirty="0">
                <a:solidFill>
                  <a:srgbClr val="FF0000"/>
                </a:solidFill>
              </a:rPr>
              <a:t>Potresti riscontrare </a:t>
            </a:r>
            <a:r>
              <a:rPr lang="it-IT" sz="1800" dirty="0">
                <a:solidFill>
                  <a:schemeClr val="tx1"/>
                </a:solidFill>
              </a:rPr>
              <a:t>anche altri problemi nel controllo della voce, che si alza e si abbassa invece di rimanere costante e gradevole.</a:t>
            </a:r>
          </a:p>
          <a:p>
            <a:pPr marL="0" lvl="1" algn="just"/>
            <a:r>
              <a:rPr lang="it-IT" sz="1800" b="1" dirty="0">
                <a:solidFill>
                  <a:srgbClr val="FF0000"/>
                </a:solidFill>
              </a:rPr>
              <a:t>Solitamente, </a:t>
            </a:r>
            <a:r>
              <a:rPr lang="it-IT" sz="1800" dirty="0">
                <a:solidFill>
                  <a:schemeClr val="tx1"/>
                </a:solidFill>
              </a:rPr>
              <a:t>la voce inizia ad incrinarsi più o meno insieme all'aumento delle dimensioni del pene.</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19</a:t>
            </a:fld>
            <a:endParaRPr lang="it-IT"/>
          </a:p>
        </p:txBody>
      </p:sp>
      <p:sp>
        <p:nvSpPr>
          <p:cNvPr id="7" name="CasellaDiTesto 6"/>
          <p:cNvSpPr txBox="1"/>
          <p:nvPr/>
        </p:nvSpPr>
        <p:spPr>
          <a:xfrm>
            <a:off x="0" y="980728"/>
            <a:ext cx="9144000" cy="523220"/>
          </a:xfrm>
          <a:prstGeom prst="rect">
            <a:avLst/>
          </a:prstGeom>
          <a:noFill/>
        </p:spPr>
        <p:txBody>
          <a:bodyPr wrap="square" rtlCol="0">
            <a:spAutoFit/>
          </a:bodyPr>
          <a:lstStyle/>
          <a:p>
            <a:pPr algn="ctr"/>
            <a:r>
              <a:rPr lang="it-IT" sz="2800" b="1" dirty="0" smtClean="0">
                <a:solidFill>
                  <a:srgbClr val="0070C0"/>
                </a:solidFill>
              </a:rPr>
              <a:t>La voce cambia a causa dell'aumento di testosterone</a:t>
            </a:r>
            <a:endParaRPr lang="it-IT" sz="2800" b="1" dirty="0">
              <a:solidFill>
                <a:srgbClr val="0070C0"/>
              </a:solidFill>
            </a:endParaRPr>
          </a:p>
        </p:txBody>
      </p:sp>
      <p:pic>
        <p:nvPicPr>
          <p:cNvPr id="16386" name="Picture 2" descr="C:\Users\Master\Desktop\nuovo foto\test.jpg"/>
          <p:cNvPicPr>
            <a:picLocks noChangeAspect="1" noChangeArrowheads="1"/>
          </p:cNvPicPr>
          <p:nvPr/>
        </p:nvPicPr>
        <p:blipFill>
          <a:blip r:embed="rId2" cstate="print"/>
          <a:srcRect/>
          <a:stretch>
            <a:fillRect/>
          </a:stretch>
        </p:blipFill>
        <p:spPr bwMode="auto">
          <a:xfrm>
            <a:off x="2843809" y="4293096"/>
            <a:ext cx="3672408" cy="241678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
                                        <p:tgtEl>
                                          <p:spTgt spid="16386"/>
                                        </p:tgtEl>
                                      </p:cBhvr>
                                    </p:animEffect>
                                    <p:anim calcmode="lin" valueType="num">
                                      <p:cBhvr>
                                        <p:cTn id="15" dur="400" fill="hold"/>
                                        <p:tgtEl>
                                          <p:spTgt spid="16386"/>
                                        </p:tgtEl>
                                        <p:attrNameLst>
                                          <p:attrName>ppt_x</p:attrName>
                                        </p:attrNameLst>
                                      </p:cBhvr>
                                      <p:tavLst>
                                        <p:tav tm="0">
                                          <p:val>
                                            <p:strVal val="#ppt_x"/>
                                          </p:val>
                                        </p:tav>
                                        <p:tav tm="100000">
                                          <p:val>
                                            <p:strVal val="#ppt_x"/>
                                          </p:val>
                                        </p:tav>
                                      </p:tavLst>
                                    </p:anim>
                                    <p:anim calcmode="lin" valueType="num">
                                      <p:cBhvr>
                                        <p:cTn id="16" dur="400" fill="hold"/>
                                        <p:tgtEl>
                                          <p:spTgt spid="1638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63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63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0"/>
                                        <p:tgtEl>
                                          <p:spTgt spid="3">
                                            <p:txEl>
                                              <p:pRg st="4" end="4"/>
                                            </p:txEl>
                                          </p:spTgt>
                                        </p:tgtEl>
                                      </p:cBhvr>
                                    </p:animEffect>
                                    <p:anim calcmode="lin" valueType="num">
                                      <p:cBhvr>
                                        <p:cTn id="5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2</a:t>
            </a:fld>
            <a:endParaRPr lang="it-IT"/>
          </a:p>
        </p:txBody>
      </p:sp>
      <p:pic>
        <p:nvPicPr>
          <p:cNvPr id="1026" name="Picture 2" descr="C:\Users\Master\Desktop\Pubertà\1.jpg"/>
          <p:cNvPicPr>
            <a:picLocks noChangeAspect="1" noChangeArrowheads="1"/>
          </p:cNvPicPr>
          <p:nvPr/>
        </p:nvPicPr>
        <p:blipFill>
          <a:blip r:embed="rId2" cstate="print"/>
          <a:srcRect/>
          <a:stretch>
            <a:fillRect/>
          </a:stretch>
        </p:blipFill>
        <p:spPr bwMode="auto">
          <a:xfrm>
            <a:off x="1215134" y="908720"/>
            <a:ext cx="7461322" cy="5601839"/>
          </a:xfrm>
          <a:prstGeom prst="rect">
            <a:avLst/>
          </a:prstGeom>
          <a:noFill/>
        </p:spPr>
      </p:pic>
      <p:sp>
        <p:nvSpPr>
          <p:cNvPr id="9"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3131840" y="1772816"/>
            <a:ext cx="5760640" cy="4752528"/>
          </a:xfrm>
          <a:solidFill>
            <a:srgbClr val="FFFF00"/>
          </a:solidFill>
          <a:ln w="25400">
            <a:solidFill>
              <a:schemeClr val="accent1"/>
            </a:solidFill>
          </a:ln>
        </p:spPr>
        <p:txBody>
          <a:bodyPr>
            <a:noAutofit/>
          </a:bodyPr>
          <a:lstStyle/>
          <a:p>
            <a:pPr algn="just"/>
            <a:r>
              <a:rPr lang="it-IT" sz="2000" b="1" dirty="0" smtClean="0">
                <a:solidFill>
                  <a:srgbClr val="FF0000"/>
                </a:solidFill>
              </a:rPr>
              <a:t>Se </a:t>
            </a:r>
            <a:r>
              <a:rPr lang="it-IT" sz="2000" b="1" dirty="0">
                <a:solidFill>
                  <a:srgbClr val="FF0000"/>
                </a:solidFill>
              </a:rPr>
              <a:t>prima </a:t>
            </a:r>
            <a:r>
              <a:rPr lang="it-IT" sz="2000" dirty="0">
                <a:solidFill>
                  <a:schemeClr val="tx1"/>
                </a:solidFill>
              </a:rPr>
              <a:t>non avevi alcun interesse per ragazze o ragazzi, ma all'improvviso senti di esserne attratto, allora stai attraversando uno degli stravolgimenti emotivi maggiori della pubertà. </a:t>
            </a:r>
            <a:endParaRPr lang="it-IT" sz="2000" dirty="0" smtClean="0">
              <a:solidFill>
                <a:schemeClr val="tx1"/>
              </a:solidFill>
            </a:endParaRPr>
          </a:p>
          <a:p>
            <a:pPr algn="just"/>
            <a:r>
              <a:rPr lang="it-IT" sz="2000" b="1" dirty="0" smtClean="0">
                <a:solidFill>
                  <a:srgbClr val="FF0000"/>
                </a:solidFill>
              </a:rPr>
              <a:t>Se </a:t>
            </a:r>
            <a:r>
              <a:rPr lang="it-IT" sz="2000" b="1" dirty="0">
                <a:solidFill>
                  <a:srgbClr val="FF0000"/>
                </a:solidFill>
              </a:rPr>
              <a:t>ti trovi </a:t>
            </a:r>
            <a:r>
              <a:rPr lang="it-IT" sz="2000" dirty="0">
                <a:solidFill>
                  <a:schemeClr val="tx1"/>
                </a:solidFill>
              </a:rPr>
              <a:t>più attratto o anche eccitato da ragazze che prima non consideravi nemmeno, ecco un altro segno del tuo corpo che cambia.</a:t>
            </a:r>
          </a:p>
          <a:p>
            <a:pPr marL="0" lvl="1" algn="just"/>
            <a:r>
              <a:rPr lang="it-IT" sz="2000" b="1" dirty="0">
                <a:solidFill>
                  <a:srgbClr val="FF0000"/>
                </a:solidFill>
              </a:rPr>
              <a:t>Ogni ragazzo </a:t>
            </a:r>
            <a:r>
              <a:rPr lang="it-IT" sz="2000" dirty="0">
                <a:solidFill>
                  <a:schemeClr val="tx1"/>
                </a:solidFill>
              </a:rPr>
              <a:t>è diverso. Alcuni hanno una cotta eterna per una ragazzina prima di arrivare alla pubertà, mentre altri non provano alcun interesse verso l'altro sesso finché non raggiungono una certa età.</a:t>
            </a:r>
          </a:p>
          <a:p>
            <a:pPr marL="0" lvl="1" algn="just"/>
            <a:r>
              <a:rPr lang="it-IT" sz="2000" b="1" dirty="0">
                <a:solidFill>
                  <a:srgbClr val="FF0000"/>
                </a:solidFill>
              </a:rPr>
              <a:t>Se sei omosessuale</a:t>
            </a:r>
            <a:r>
              <a:rPr lang="it-IT" sz="2000" dirty="0">
                <a:solidFill>
                  <a:schemeClr val="tx1"/>
                </a:solidFill>
              </a:rPr>
              <a:t>, i tuoi sentimenti e l'eccitazione saranno ovviamente diretti verso altri ragazzi o uomini.</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20</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Valuta se inizi a sentirti più attratto dal sesso opposto</a:t>
            </a:r>
            <a:endParaRPr lang="it-IT" sz="2800" b="1" dirty="0">
              <a:solidFill>
                <a:srgbClr val="0070C0"/>
              </a:solidFill>
            </a:endParaRPr>
          </a:p>
        </p:txBody>
      </p:sp>
      <p:pic>
        <p:nvPicPr>
          <p:cNvPr id="17411" name="Picture 3" descr="C:\Users\Master\Desktop\nuovo foto\segni emotivi.jpg"/>
          <p:cNvPicPr>
            <a:picLocks noChangeAspect="1" noChangeArrowheads="1"/>
          </p:cNvPicPr>
          <p:nvPr/>
        </p:nvPicPr>
        <p:blipFill>
          <a:blip r:embed="rId2" cstate="print"/>
          <a:srcRect/>
          <a:stretch>
            <a:fillRect/>
          </a:stretch>
        </p:blipFill>
        <p:spPr bwMode="auto">
          <a:xfrm>
            <a:off x="251520" y="2996952"/>
            <a:ext cx="2738586" cy="205394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
                                        <p:tgtEl>
                                          <p:spTgt spid="17411"/>
                                        </p:tgtEl>
                                      </p:cBhvr>
                                    </p:animEffect>
                                    <p:anim calcmode="lin" valueType="num">
                                      <p:cBhvr>
                                        <p:cTn id="15" dur="400" fill="hold"/>
                                        <p:tgtEl>
                                          <p:spTgt spid="17411"/>
                                        </p:tgtEl>
                                        <p:attrNameLst>
                                          <p:attrName>ppt_x</p:attrName>
                                        </p:attrNameLst>
                                      </p:cBhvr>
                                      <p:tavLst>
                                        <p:tav tm="0">
                                          <p:val>
                                            <p:strVal val="#ppt_x"/>
                                          </p:val>
                                        </p:tav>
                                        <p:tav tm="100000">
                                          <p:val>
                                            <p:strVal val="#ppt_x"/>
                                          </p:val>
                                        </p:tav>
                                      </p:tavLst>
                                    </p:anim>
                                    <p:anim calcmode="lin" valueType="num">
                                      <p:cBhvr>
                                        <p:cTn id="16" dur="400" fill="hold"/>
                                        <p:tgtEl>
                                          <p:spTgt spid="17411"/>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74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74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5328592" cy="4752528"/>
          </a:xfrm>
          <a:solidFill>
            <a:srgbClr val="FFFF00"/>
          </a:solidFill>
          <a:ln w="25400">
            <a:solidFill>
              <a:schemeClr val="accent1"/>
            </a:solidFill>
          </a:ln>
        </p:spPr>
        <p:txBody>
          <a:bodyPr>
            <a:noAutofit/>
          </a:bodyPr>
          <a:lstStyle/>
          <a:p>
            <a:pPr algn="just"/>
            <a:r>
              <a:rPr lang="it-IT" sz="2000" b="1" dirty="0" smtClean="0">
                <a:solidFill>
                  <a:srgbClr val="FF0000"/>
                </a:solidFill>
              </a:rPr>
              <a:t>Sei </a:t>
            </a:r>
            <a:r>
              <a:rPr lang="it-IT" sz="2000" b="1" dirty="0">
                <a:solidFill>
                  <a:srgbClr val="FF0000"/>
                </a:solidFill>
              </a:rPr>
              <a:t>sempre </a:t>
            </a:r>
            <a:r>
              <a:rPr lang="it-IT" sz="2000" dirty="0">
                <a:solidFill>
                  <a:schemeClr val="tx1"/>
                </a:solidFill>
              </a:rPr>
              <a:t>stato molto emotivo o tutti ti considerano un tipo "freddo"? Beh, cambierà tutto con l'inizio della pubertà. </a:t>
            </a:r>
            <a:endParaRPr lang="it-IT" sz="2000" dirty="0" smtClean="0">
              <a:solidFill>
                <a:schemeClr val="tx1"/>
              </a:solidFill>
            </a:endParaRPr>
          </a:p>
          <a:p>
            <a:pPr algn="just"/>
            <a:r>
              <a:rPr lang="it-IT" sz="2000" b="1" dirty="0" smtClean="0">
                <a:solidFill>
                  <a:srgbClr val="FF0000"/>
                </a:solidFill>
              </a:rPr>
              <a:t>Gli </a:t>
            </a:r>
            <a:r>
              <a:rPr lang="it-IT" sz="2000" b="1" dirty="0">
                <a:solidFill>
                  <a:srgbClr val="FF0000"/>
                </a:solidFill>
              </a:rPr>
              <a:t>ormoni </a:t>
            </a:r>
            <a:r>
              <a:rPr lang="it-IT" sz="2000" dirty="0">
                <a:solidFill>
                  <a:schemeClr val="tx1"/>
                </a:solidFill>
              </a:rPr>
              <a:t>impazziti potrebbero renderti difficile controllare le emozioni e potresti virare da uno stato d'animo completamente felice, all'indifferente, all'intensamente arrabbiato dopo un attimo.</a:t>
            </a:r>
          </a:p>
          <a:p>
            <a:pPr marL="0" lvl="1" algn="just"/>
            <a:r>
              <a:rPr lang="it-IT" sz="2000" b="1" dirty="0">
                <a:solidFill>
                  <a:srgbClr val="FF0000"/>
                </a:solidFill>
              </a:rPr>
              <a:t>Se all'improvviso </a:t>
            </a:r>
            <a:r>
              <a:rPr lang="it-IT" sz="2000" dirty="0">
                <a:solidFill>
                  <a:schemeClr val="tx1"/>
                </a:solidFill>
              </a:rPr>
              <a:t>ti scopri incredibilmente allegro, allora stai sperimentando uno sbalzo d'umore positivo.</a:t>
            </a:r>
          </a:p>
          <a:p>
            <a:pPr marL="0" lvl="1" algn="just"/>
            <a:r>
              <a:rPr lang="it-IT" sz="2000" b="1" dirty="0">
                <a:solidFill>
                  <a:srgbClr val="FF0000"/>
                </a:solidFill>
              </a:rPr>
              <a:t>Se stai bene </a:t>
            </a:r>
            <a:r>
              <a:rPr lang="it-IT" sz="2000" dirty="0">
                <a:solidFill>
                  <a:schemeClr val="tx1"/>
                </a:solidFill>
              </a:rPr>
              <a:t>e d'un tratto scatti verso qualcuno o, peggio, ti senti scoppiare di rabbia, allora stai avendo uno sbalzo negativo.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21</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Nota se hai degli sbalzi di umore?</a:t>
            </a:r>
            <a:endParaRPr lang="it-IT" sz="2800" b="1" dirty="0">
              <a:solidFill>
                <a:srgbClr val="0070C0"/>
              </a:solidFill>
            </a:endParaRPr>
          </a:p>
        </p:txBody>
      </p:sp>
      <p:pic>
        <p:nvPicPr>
          <p:cNvPr id="18434" name="Picture 2" descr="C:\Users\Master\Desktop\nuovo foto\sbalzi umore.jpg"/>
          <p:cNvPicPr>
            <a:picLocks noChangeAspect="1" noChangeArrowheads="1"/>
          </p:cNvPicPr>
          <p:nvPr/>
        </p:nvPicPr>
        <p:blipFill>
          <a:blip r:embed="rId2" cstate="print"/>
          <a:srcRect/>
          <a:stretch>
            <a:fillRect/>
          </a:stretch>
        </p:blipFill>
        <p:spPr bwMode="auto">
          <a:xfrm>
            <a:off x="5724128" y="2708920"/>
            <a:ext cx="3168352" cy="237626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fade">
                                      <p:cBhvr>
                                        <p:cTn id="14" dur="100"/>
                                        <p:tgtEl>
                                          <p:spTgt spid="18434"/>
                                        </p:tgtEl>
                                      </p:cBhvr>
                                    </p:animEffect>
                                    <p:anim calcmode="lin" valueType="num">
                                      <p:cBhvr>
                                        <p:cTn id="15" dur="400" fill="hold"/>
                                        <p:tgtEl>
                                          <p:spTgt spid="18434"/>
                                        </p:tgtEl>
                                        <p:attrNameLst>
                                          <p:attrName>ppt_x</p:attrName>
                                        </p:attrNameLst>
                                      </p:cBhvr>
                                      <p:tavLst>
                                        <p:tav tm="0">
                                          <p:val>
                                            <p:strVal val="#ppt_x"/>
                                          </p:val>
                                        </p:tav>
                                        <p:tav tm="100000">
                                          <p:val>
                                            <p:strVal val="#ppt_x"/>
                                          </p:val>
                                        </p:tav>
                                      </p:tavLst>
                                    </p:anim>
                                    <p:anim calcmode="lin" valueType="num">
                                      <p:cBhvr>
                                        <p:cTn id="16" dur="400" fill="hold"/>
                                        <p:tgtEl>
                                          <p:spTgt spid="1843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84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84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3923928" y="1844824"/>
            <a:ext cx="4968552" cy="4032448"/>
          </a:xfrm>
          <a:solidFill>
            <a:srgbClr val="FFFF00"/>
          </a:solidFill>
          <a:ln w="25400">
            <a:solidFill>
              <a:schemeClr val="accent1"/>
            </a:solidFill>
          </a:ln>
        </p:spPr>
        <p:txBody>
          <a:bodyPr>
            <a:noAutofit/>
          </a:bodyPr>
          <a:lstStyle/>
          <a:p>
            <a:pPr algn="just"/>
            <a:r>
              <a:rPr lang="it-IT" sz="2000" b="1" dirty="0" smtClean="0">
                <a:solidFill>
                  <a:srgbClr val="FF0000"/>
                </a:solidFill>
              </a:rPr>
              <a:t>Prima </a:t>
            </a:r>
            <a:r>
              <a:rPr lang="it-IT" sz="2000" b="1" dirty="0">
                <a:solidFill>
                  <a:srgbClr val="FF0000"/>
                </a:solidFill>
              </a:rPr>
              <a:t>potevi </a:t>
            </a:r>
            <a:r>
              <a:rPr lang="it-IT" sz="2000" dirty="0">
                <a:solidFill>
                  <a:schemeClr val="tx1"/>
                </a:solidFill>
              </a:rPr>
              <a:t>dare giudizi come "bene", "ok" o, tutt'al più, "niente male</a:t>
            </a:r>
            <a:r>
              <a:rPr lang="it-IT" sz="2000" dirty="0" smtClean="0">
                <a:solidFill>
                  <a:schemeClr val="tx1"/>
                </a:solidFill>
              </a:rPr>
              <a:t>".</a:t>
            </a:r>
          </a:p>
          <a:p>
            <a:pPr algn="just"/>
            <a:r>
              <a:rPr lang="it-IT" sz="2000" b="1" dirty="0" smtClean="0">
                <a:solidFill>
                  <a:srgbClr val="FF0000"/>
                </a:solidFill>
              </a:rPr>
              <a:t>Adesso</a:t>
            </a:r>
            <a:r>
              <a:rPr lang="it-IT" sz="2000" dirty="0">
                <a:solidFill>
                  <a:schemeClr val="tx1"/>
                </a:solidFill>
              </a:rPr>
              <a:t>, ogni grande esperienza che fai, che sia uscire con gli amici o mangiare una pizza, ti può sembrare come la cosa migliore che ti sia mai capitata. </a:t>
            </a:r>
            <a:endParaRPr lang="it-IT" sz="2000" dirty="0" smtClean="0">
              <a:solidFill>
                <a:schemeClr val="tx1"/>
              </a:solidFill>
            </a:endParaRPr>
          </a:p>
          <a:p>
            <a:pPr algn="just"/>
            <a:r>
              <a:rPr lang="it-IT" sz="2000" b="1" dirty="0" smtClean="0">
                <a:solidFill>
                  <a:srgbClr val="FF0000"/>
                </a:solidFill>
              </a:rPr>
              <a:t>D'altro </a:t>
            </a:r>
            <a:r>
              <a:rPr lang="it-IT" sz="2000" b="1" dirty="0">
                <a:solidFill>
                  <a:srgbClr val="FF0000"/>
                </a:solidFill>
              </a:rPr>
              <a:t>canto</a:t>
            </a:r>
            <a:r>
              <a:rPr lang="it-IT" sz="2000" dirty="0">
                <a:solidFill>
                  <a:schemeClr val="tx1"/>
                </a:solidFill>
              </a:rPr>
              <a:t>, ogni episodio triste, anche se piccolo, ti fa sentire male o addirittura "completamente depresso".</a:t>
            </a:r>
          </a:p>
          <a:p>
            <a:pPr marL="0" lvl="1" algn="just"/>
            <a:r>
              <a:rPr lang="it-IT" sz="2000" b="1" dirty="0">
                <a:solidFill>
                  <a:srgbClr val="FF0000"/>
                </a:solidFill>
              </a:rPr>
              <a:t>Queste nuove emozioni </a:t>
            </a:r>
            <a:r>
              <a:rPr lang="it-IT" sz="2000" dirty="0">
                <a:solidFill>
                  <a:schemeClr val="tx1"/>
                </a:solidFill>
              </a:rPr>
              <a:t>sono l'ennesimo sintomo del corpo che cambia e cerca di adeguarsi ai nuovi livelli di ormoni.</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22</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Valuta se percepisci le cose in modo più intenso</a:t>
            </a:r>
            <a:endParaRPr lang="it-IT" sz="2800" b="1" dirty="0">
              <a:solidFill>
                <a:srgbClr val="0070C0"/>
              </a:solidFill>
            </a:endParaRPr>
          </a:p>
        </p:txBody>
      </p:sp>
      <p:pic>
        <p:nvPicPr>
          <p:cNvPr id="19458" name="Picture 2" descr="C:\Users\Master\Desktop\nuovo foto\emotività insicurezza.jpg"/>
          <p:cNvPicPr>
            <a:picLocks noChangeAspect="1" noChangeArrowheads="1"/>
          </p:cNvPicPr>
          <p:nvPr/>
        </p:nvPicPr>
        <p:blipFill>
          <a:blip r:embed="rId2" cstate="print"/>
          <a:srcRect/>
          <a:stretch>
            <a:fillRect/>
          </a:stretch>
        </p:blipFill>
        <p:spPr bwMode="auto">
          <a:xfrm>
            <a:off x="251520" y="2420888"/>
            <a:ext cx="3518165" cy="263862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100"/>
                                        <p:tgtEl>
                                          <p:spTgt spid="19458"/>
                                        </p:tgtEl>
                                      </p:cBhvr>
                                    </p:animEffect>
                                    <p:anim calcmode="lin" valueType="num">
                                      <p:cBhvr>
                                        <p:cTn id="15" dur="400" fill="hold"/>
                                        <p:tgtEl>
                                          <p:spTgt spid="19458"/>
                                        </p:tgtEl>
                                        <p:attrNameLst>
                                          <p:attrName>ppt_x</p:attrName>
                                        </p:attrNameLst>
                                      </p:cBhvr>
                                      <p:tavLst>
                                        <p:tav tm="0">
                                          <p:val>
                                            <p:strVal val="#ppt_x"/>
                                          </p:val>
                                        </p:tav>
                                        <p:tav tm="100000">
                                          <p:val>
                                            <p:strVal val="#ppt_x"/>
                                          </p:val>
                                        </p:tav>
                                      </p:tavLst>
                                    </p:anim>
                                    <p:anim calcmode="lin" valueType="num">
                                      <p:cBhvr>
                                        <p:cTn id="16" dur="400" fill="hold"/>
                                        <p:tgtEl>
                                          <p:spTgt spid="1945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94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94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844824"/>
            <a:ext cx="5400600" cy="4464496"/>
          </a:xfrm>
          <a:solidFill>
            <a:srgbClr val="FFFF00"/>
          </a:solidFill>
          <a:ln w="25400">
            <a:solidFill>
              <a:schemeClr val="accent1"/>
            </a:solidFill>
          </a:ln>
        </p:spPr>
        <p:txBody>
          <a:bodyPr>
            <a:noAutofit/>
          </a:bodyPr>
          <a:lstStyle/>
          <a:p>
            <a:pPr algn="just"/>
            <a:r>
              <a:rPr lang="it-IT" sz="2000" b="1" dirty="0" smtClean="0">
                <a:solidFill>
                  <a:srgbClr val="FF0000"/>
                </a:solidFill>
              </a:rPr>
              <a:t>L'ansia</a:t>
            </a:r>
            <a:r>
              <a:rPr lang="it-IT" sz="2000" dirty="0" smtClean="0">
                <a:solidFill>
                  <a:schemeClr val="tx1"/>
                </a:solidFill>
              </a:rPr>
              <a:t> </a:t>
            </a:r>
            <a:r>
              <a:rPr lang="it-IT" sz="2000" dirty="0">
                <a:solidFill>
                  <a:schemeClr val="tx1"/>
                </a:solidFill>
              </a:rPr>
              <a:t>è quella sensazione di agitazione che può provocare formicolio alle mani, farfalle nello stomaco e strani sintomi in tutto il corpo quando sei nervoso per qualcosa. </a:t>
            </a:r>
            <a:endParaRPr lang="it-IT" sz="2000" dirty="0" smtClean="0">
              <a:solidFill>
                <a:schemeClr val="tx1"/>
              </a:solidFill>
            </a:endParaRPr>
          </a:p>
          <a:p>
            <a:pPr algn="just"/>
            <a:r>
              <a:rPr lang="it-IT" sz="2000" b="1" dirty="0" smtClean="0">
                <a:solidFill>
                  <a:srgbClr val="FF0000"/>
                </a:solidFill>
              </a:rPr>
              <a:t>Puoi </a:t>
            </a:r>
            <a:r>
              <a:rPr lang="it-IT" sz="2000" b="1" dirty="0">
                <a:solidFill>
                  <a:srgbClr val="FF0000"/>
                </a:solidFill>
              </a:rPr>
              <a:t>scoprire </a:t>
            </a:r>
            <a:r>
              <a:rPr lang="it-IT" sz="2000" dirty="0">
                <a:solidFill>
                  <a:schemeClr val="tx1"/>
                </a:solidFill>
              </a:rPr>
              <a:t>di essere ansioso per cose di cui prima non ti importava: come hai svolto l'ultimo compito di algebra, come ti comporterai durante la partita di baseball della serata, o cosa penseranno le tue compagne di classe del tuo nuovo taglio?</a:t>
            </a:r>
          </a:p>
          <a:p>
            <a:pPr marL="0" lvl="1" algn="just"/>
            <a:r>
              <a:rPr lang="it-IT" sz="2000" b="1" dirty="0">
                <a:solidFill>
                  <a:srgbClr val="FF0000"/>
                </a:solidFill>
              </a:rPr>
              <a:t>L'ansia</a:t>
            </a:r>
            <a:r>
              <a:rPr lang="it-IT" sz="2000" dirty="0">
                <a:solidFill>
                  <a:schemeClr val="tx1"/>
                </a:solidFill>
              </a:rPr>
              <a:t> può essere sgradevole, ma è un segno di quanto qualcosa ti piaccia o ti interessi davvero. </a:t>
            </a:r>
            <a:endParaRPr lang="it-IT" sz="2000" dirty="0" smtClean="0">
              <a:solidFill>
                <a:schemeClr val="tx1"/>
              </a:solidFill>
            </a:endParaRPr>
          </a:p>
          <a:p>
            <a:pPr marL="0" lvl="1" algn="just"/>
            <a:r>
              <a:rPr lang="it-IT" sz="2000" b="1" dirty="0" smtClean="0">
                <a:solidFill>
                  <a:srgbClr val="FF0000"/>
                </a:solidFill>
              </a:rPr>
              <a:t>Durante </a:t>
            </a:r>
            <a:r>
              <a:rPr lang="it-IT" sz="2000" b="1" dirty="0">
                <a:solidFill>
                  <a:srgbClr val="FF0000"/>
                </a:solidFill>
              </a:rPr>
              <a:t>la pubertà </a:t>
            </a:r>
            <a:r>
              <a:rPr lang="it-IT" sz="2000" dirty="0">
                <a:solidFill>
                  <a:schemeClr val="tx1"/>
                </a:solidFill>
              </a:rPr>
              <a:t>tutto tende ad assumere un significato nuovo e più intenso.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23</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Nota se sei più ansioso</a:t>
            </a:r>
            <a:endParaRPr lang="it-IT" sz="2800" b="1" dirty="0">
              <a:solidFill>
                <a:srgbClr val="0070C0"/>
              </a:solidFill>
            </a:endParaRPr>
          </a:p>
        </p:txBody>
      </p:sp>
      <p:pic>
        <p:nvPicPr>
          <p:cNvPr id="20482" name="Picture 2" descr="C:\Users\Master\Desktop\nuovo foto\rabbia emotiva.jpg"/>
          <p:cNvPicPr>
            <a:picLocks noChangeAspect="1" noChangeArrowheads="1"/>
          </p:cNvPicPr>
          <p:nvPr/>
        </p:nvPicPr>
        <p:blipFill>
          <a:blip r:embed="rId2" cstate="print"/>
          <a:srcRect/>
          <a:stretch>
            <a:fillRect/>
          </a:stretch>
        </p:blipFill>
        <p:spPr bwMode="auto">
          <a:xfrm>
            <a:off x="5796136" y="2924944"/>
            <a:ext cx="3059832" cy="2294874"/>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100"/>
                                        <p:tgtEl>
                                          <p:spTgt spid="20482"/>
                                        </p:tgtEl>
                                      </p:cBhvr>
                                    </p:animEffect>
                                    <p:anim calcmode="lin" valueType="num">
                                      <p:cBhvr>
                                        <p:cTn id="15" dur="400" fill="hold"/>
                                        <p:tgtEl>
                                          <p:spTgt spid="20482"/>
                                        </p:tgtEl>
                                        <p:attrNameLst>
                                          <p:attrName>ppt_x</p:attrName>
                                        </p:attrNameLst>
                                      </p:cBhvr>
                                      <p:tavLst>
                                        <p:tav tm="0">
                                          <p:val>
                                            <p:strVal val="#ppt_x"/>
                                          </p:val>
                                        </p:tav>
                                        <p:tav tm="100000">
                                          <p:val>
                                            <p:strVal val="#ppt_x"/>
                                          </p:val>
                                        </p:tav>
                                      </p:tavLst>
                                    </p:anim>
                                    <p:anim calcmode="lin" valueType="num">
                                      <p:cBhvr>
                                        <p:cTn id="16" dur="400" fill="hold"/>
                                        <p:tgtEl>
                                          <p:spTgt spid="2048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4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4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4499992" y="1700808"/>
            <a:ext cx="4392488" cy="4680520"/>
          </a:xfrm>
          <a:solidFill>
            <a:srgbClr val="FFFF00"/>
          </a:solidFill>
          <a:ln w="25400">
            <a:solidFill>
              <a:schemeClr val="accent1"/>
            </a:solidFill>
          </a:ln>
        </p:spPr>
        <p:txBody>
          <a:bodyPr>
            <a:noAutofit/>
          </a:bodyPr>
          <a:lstStyle/>
          <a:p>
            <a:pPr algn="just"/>
            <a:r>
              <a:rPr lang="it-IT" sz="2400" b="1" dirty="0" smtClean="0">
                <a:solidFill>
                  <a:srgbClr val="FF0000"/>
                </a:solidFill>
              </a:rPr>
              <a:t>Se </a:t>
            </a:r>
            <a:r>
              <a:rPr lang="it-IT" sz="2400" b="1" dirty="0">
                <a:solidFill>
                  <a:srgbClr val="FF0000"/>
                </a:solidFill>
              </a:rPr>
              <a:t>prima </a:t>
            </a:r>
            <a:r>
              <a:rPr lang="it-IT" sz="2400" dirty="0">
                <a:solidFill>
                  <a:schemeClr val="tx1"/>
                </a:solidFill>
              </a:rPr>
              <a:t>ti piaceva stare a casa con loro nei fine settimana o uscire a cena insieme a loro, ora potresti provare il desiderio di startene da solo</a:t>
            </a:r>
            <a:r>
              <a:rPr lang="it-IT" sz="2400" dirty="0" smtClean="0">
                <a:solidFill>
                  <a:schemeClr val="tx1"/>
                </a:solidFill>
              </a:rPr>
              <a:t>.</a:t>
            </a:r>
          </a:p>
          <a:p>
            <a:pPr algn="just"/>
            <a:r>
              <a:rPr lang="it-IT" sz="2400" b="1" dirty="0" smtClean="0">
                <a:solidFill>
                  <a:srgbClr val="FF0000"/>
                </a:solidFill>
              </a:rPr>
              <a:t>Durante </a:t>
            </a:r>
            <a:r>
              <a:rPr lang="it-IT" sz="2400" b="1" dirty="0">
                <a:solidFill>
                  <a:srgbClr val="FF0000"/>
                </a:solidFill>
              </a:rPr>
              <a:t>la pubertà </a:t>
            </a:r>
            <a:r>
              <a:rPr lang="it-IT" sz="2400" dirty="0">
                <a:solidFill>
                  <a:schemeClr val="tx1"/>
                </a:solidFill>
              </a:rPr>
              <a:t>desidererai di gestire da solo la tua vita e le tue azioni per bilanciare il poco controllo che hai sul tuo corpo. </a:t>
            </a:r>
            <a:endParaRPr lang="it-IT" sz="2400" dirty="0" smtClean="0">
              <a:solidFill>
                <a:schemeClr val="tx1"/>
              </a:solidFill>
            </a:endParaRPr>
          </a:p>
          <a:p>
            <a:pPr algn="just"/>
            <a:r>
              <a:rPr lang="it-IT" sz="2400" b="1" dirty="0" smtClean="0">
                <a:solidFill>
                  <a:srgbClr val="FF0000"/>
                </a:solidFill>
              </a:rPr>
              <a:t>È </a:t>
            </a:r>
            <a:r>
              <a:rPr lang="it-IT" sz="2400" b="1" dirty="0">
                <a:solidFill>
                  <a:srgbClr val="FF0000"/>
                </a:solidFill>
              </a:rPr>
              <a:t>naturale </a:t>
            </a:r>
            <a:r>
              <a:rPr lang="it-IT" sz="2400" dirty="0">
                <a:solidFill>
                  <a:schemeClr val="tx1"/>
                </a:solidFill>
              </a:rPr>
              <a:t>voler passare meno tempo con i genitori, è una sorta di forza che non puoi </a:t>
            </a:r>
            <a:r>
              <a:rPr lang="it-IT" sz="2400" dirty="0" smtClean="0">
                <a:solidFill>
                  <a:schemeClr val="tx1"/>
                </a:solidFill>
              </a:rPr>
              <a:t>controllare.</a:t>
            </a:r>
            <a:endParaRPr lang="it-IT" sz="24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24</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Valuta se ti stai distaccando dai tuoi genitori</a:t>
            </a:r>
            <a:endParaRPr lang="it-IT" sz="2800" b="1" dirty="0">
              <a:solidFill>
                <a:srgbClr val="0070C0"/>
              </a:solidFill>
            </a:endParaRPr>
          </a:p>
        </p:txBody>
      </p:sp>
      <p:pic>
        <p:nvPicPr>
          <p:cNvPr id="21506" name="Picture 2" descr="C:\Users\Master\Desktop\nuovo foto\chiuso in camera.jpg"/>
          <p:cNvPicPr>
            <a:picLocks noChangeAspect="1" noChangeArrowheads="1"/>
          </p:cNvPicPr>
          <p:nvPr/>
        </p:nvPicPr>
        <p:blipFill>
          <a:blip r:embed="rId2" cstate="print"/>
          <a:srcRect/>
          <a:stretch>
            <a:fillRect/>
          </a:stretch>
        </p:blipFill>
        <p:spPr bwMode="auto">
          <a:xfrm>
            <a:off x="179512" y="2348880"/>
            <a:ext cx="4176464" cy="313234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100"/>
                                        <p:tgtEl>
                                          <p:spTgt spid="21506"/>
                                        </p:tgtEl>
                                      </p:cBhvr>
                                    </p:animEffect>
                                    <p:anim calcmode="lin" valueType="num">
                                      <p:cBhvr>
                                        <p:cTn id="15" dur="400" fill="hold"/>
                                        <p:tgtEl>
                                          <p:spTgt spid="21506"/>
                                        </p:tgtEl>
                                        <p:attrNameLst>
                                          <p:attrName>ppt_x</p:attrName>
                                        </p:attrNameLst>
                                      </p:cBhvr>
                                      <p:tavLst>
                                        <p:tav tm="0">
                                          <p:val>
                                            <p:strVal val="#ppt_x"/>
                                          </p:val>
                                        </p:tav>
                                        <p:tav tm="100000">
                                          <p:val>
                                            <p:strVal val="#ppt_x"/>
                                          </p:val>
                                        </p:tav>
                                      </p:tavLst>
                                    </p:anim>
                                    <p:anim calcmode="lin" valueType="num">
                                      <p:cBhvr>
                                        <p:cTn id="16" dur="400" fill="hold"/>
                                        <p:tgtEl>
                                          <p:spTgt spid="2150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150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150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00808"/>
            <a:ext cx="8640960" cy="3888432"/>
          </a:xfrm>
          <a:solidFill>
            <a:srgbClr val="FFFF00"/>
          </a:solidFill>
          <a:ln w="25400">
            <a:solidFill>
              <a:schemeClr val="accent1"/>
            </a:solidFill>
          </a:ln>
        </p:spPr>
        <p:txBody>
          <a:bodyPr>
            <a:noAutofit/>
          </a:bodyPr>
          <a:lstStyle/>
          <a:p>
            <a:pPr algn="just"/>
            <a:r>
              <a:rPr lang="it-IT" sz="2000" b="1" dirty="0" smtClean="0">
                <a:solidFill>
                  <a:srgbClr val="FF0000"/>
                </a:solidFill>
              </a:rPr>
              <a:t>Prima </a:t>
            </a:r>
            <a:r>
              <a:rPr lang="it-IT" sz="2000" b="1" dirty="0">
                <a:solidFill>
                  <a:srgbClr val="FF0000"/>
                </a:solidFill>
              </a:rPr>
              <a:t>lasciavi la porta della camera aperta </a:t>
            </a:r>
            <a:r>
              <a:rPr lang="it-IT" sz="2000" dirty="0">
                <a:solidFill>
                  <a:schemeClr val="tx1"/>
                </a:solidFill>
              </a:rPr>
              <a:t>lasciandoli entrare quando volevano mentre ora hai bisogno di chiuderla anche a chiave</a:t>
            </a:r>
            <a:r>
              <a:rPr lang="it-IT" sz="2000" dirty="0" smtClean="0">
                <a:solidFill>
                  <a:schemeClr val="tx1"/>
                </a:solidFill>
              </a:rPr>
              <a:t>.</a:t>
            </a:r>
          </a:p>
          <a:p>
            <a:pPr marL="0" lvl="1" algn="just"/>
            <a:r>
              <a:rPr lang="it-IT" sz="2000" b="1" dirty="0" smtClean="0">
                <a:solidFill>
                  <a:srgbClr val="FF0000"/>
                </a:solidFill>
              </a:rPr>
              <a:t>Potresti </a:t>
            </a:r>
            <a:r>
              <a:rPr lang="it-IT" sz="2000" b="1" dirty="0">
                <a:solidFill>
                  <a:srgbClr val="FF0000"/>
                </a:solidFill>
              </a:rPr>
              <a:t>trascorrere </a:t>
            </a:r>
            <a:r>
              <a:rPr lang="it-IT" sz="2000" dirty="0">
                <a:solidFill>
                  <a:schemeClr val="tx1"/>
                </a:solidFill>
              </a:rPr>
              <a:t>ore chiuso nella tua stanza, chattando con gli amici sui social media</a:t>
            </a:r>
            <a:r>
              <a:rPr lang="it-IT" sz="2000" dirty="0" smtClean="0">
                <a:solidFill>
                  <a:schemeClr val="tx1"/>
                </a:solidFill>
              </a:rPr>
              <a:t>.</a:t>
            </a:r>
          </a:p>
          <a:p>
            <a:pPr marL="0" lvl="1" algn="just"/>
            <a:r>
              <a:rPr lang="it-IT" sz="2000" b="1" dirty="0" smtClean="0">
                <a:solidFill>
                  <a:srgbClr val="FF0000"/>
                </a:solidFill>
              </a:rPr>
              <a:t>Prima </a:t>
            </a:r>
            <a:r>
              <a:rPr lang="it-IT" sz="2000" b="1" dirty="0">
                <a:solidFill>
                  <a:srgbClr val="FF0000"/>
                </a:solidFill>
              </a:rPr>
              <a:t>non ti interessava </a:t>
            </a:r>
            <a:r>
              <a:rPr lang="it-IT" sz="2000" dirty="0">
                <a:solidFill>
                  <a:schemeClr val="tx1"/>
                </a:solidFill>
              </a:rPr>
              <a:t>che i tuoi genitori fossero nei paraggi mentre ora vuoi più privacy in generale</a:t>
            </a:r>
            <a:r>
              <a:rPr lang="it-IT" sz="2000" dirty="0" smtClean="0">
                <a:solidFill>
                  <a:schemeClr val="tx1"/>
                </a:solidFill>
              </a:rPr>
              <a:t>.</a:t>
            </a:r>
          </a:p>
          <a:p>
            <a:pPr marL="0" lvl="1" algn="just"/>
            <a:r>
              <a:rPr lang="it-IT" sz="2000" b="1" dirty="0" smtClean="0">
                <a:solidFill>
                  <a:srgbClr val="FF0000"/>
                </a:solidFill>
              </a:rPr>
              <a:t>Passi </a:t>
            </a:r>
            <a:r>
              <a:rPr lang="it-IT" sz="2000" b="1" dirty="0">
                <a:solidFill>
                  <a:srgbClr val="FF0000"/>
                </a:solidFill>
              </a:rPr>
              <a:t>più tempo </a:t>
            </a:r>
            <a:r>
              <a:rPr lang="it-IT" sz="2000" dirty="0">
                <a:solidFill>
                  <a:schemeClr val="tx1"/>
                </a:solidFill>
              </a:rPr>
              <a:t>fuori casa o in giro con gli amici</a:t>
            </a:r>
            <a:r>
              <a:rPr lang="it-IT" sz="2000" dirty="0" smtClean="0">
                <a:solidFill>
                  <a:schemeClr val="tx1"/>
                </a:solidFill>
              </a:rPr>
              <a:t>.</a:t>
            </a:r>
          </a:p>
          <a:p>
            <a:pPr marL="0" lvl="1" algn="just"/>
            <a:r>
              <a:rPr lang="it-IT" sz="2000" b="1" dirty="0" smtClean="0">
                <a:solidFill>
                  <a:srgbClr val="FF0000"/>
                </a:solidFill>
              </a:rPr>
              <a:t>Passi </a:t>
            </a:r>
            <a:r>
              <a:rPr lang="it-IT" sz="2000" b="1" dirty="0">
                <a:solidFill>
                  <a:srgbClr val="FF0000"/>
                </a:solidFill>
              </a:rPr>
              <a:t>più tempo </a:t>
            </a:r>
            <a:r>
              <a:rPr lang="it-IT" sz="2000" dirty="0">
                <a:solidFill>
                  <a:schemeClr val="tx1"/>
                </a:solidFill>
              </a:rPr>
              <a:t>a parlare con gli amici invece che con i tuoi genitori</a:t>
            </a:r>
            <a:r>
              <a:rPr lang="it-IT" sz="2000" dirty="0" smtClean="0">
                <a:solidFill>
                  <a:schemeClr val="tx1"/>
                </a:solidFill>
              </a:rPr>
              <a:t>.</a:t>
            </a:r>
          </a:p>
          <a:p>
            <a:pPr marL="0" lvl="1" algn="just"/>
            <a:r>
              <a:rPr lang="it-IT" sz="2000" b="1" dirty="0" smtClean="0">
                <a:solidFill>
                  <a:srgbClr val="FF0000"/>
                </a:solidFill>
              </a:rPr>
              <a:t>Senti </a:t>
            </a:r>
            <a:r>
              <a:rPr lang="it-IT" sz="2000" b="1" dirty="0">
                <a:solidFill>
                  <a:srgbClr val="FF0000"/>
                </a:solidFill>
              </a:rPr>
              <a:t>di avere </a:t>
            </a:r>
            <a:r>
              <a:rPr lang="it-IT" sz="2000" dirty="0">
                <a:solidFill>
                  <a:schemeClr val="tx1"/>
                </a:solidFill>
              </a:rPr>
              <a:t>sempre meno da dire ai tuoi e non sei entusiasta di raccontar loro com'è andata la giornata. </a:t>
            </a:r>
            <a:endParaRPr lang="it-IT" sz="2000" dirty="0" smtClean="0">
              <a:solidFill>
                <a:schemeClr val="tx1"/>
              </a:solidFill>
            </a:endParaRPr>
          </a:p>
          <a:p>
            <a:pPr marL="0" lvl="1" algn="just"/>
            <a:r>
              <a:rPr lang="it-IT" sz="2000" b="1" dirty="0" smtClean="0">
                <a:solidFill>
                  <a:srgbClr val="FF0000"/>
                </a:solidFill>
              </a:rPr>
              <a:t>Non </a:t>
            </a:r>
            <a:r>
              <a:rPr lang="it-IT" sz="2000" b="1" dirty="0">
                <a:solidFill>
                  <a:srgbClr val="FF0000"/>
                </a:solidFill>
              </a:rPr>
              <a:t>ti va nemmeno </a:t>
            </a:r>
            <a:r>
              <a:rPr lang="it-IT" sz="2000" dirty="0">
                <a:solidFill>
                  <a:schemeClr val="tx1"/>
                </a:solidFill>
              </a:rPr>
              <a:t>di rimanere troppo tempo seduto a tavola con loro.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25</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Ecco alcuni segni di distacco</a:t>
            </a:r>
            <a:endParaRPr lang="it-IT"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3563888" y="1700808"/>
            <a:ext cx="5256584" cy="4680520"/>
          </a:xfrm>
          <a:solidFill>
            <a:srgbClr val="FFFF00"/>
          </a:solidFill>
          <a:ln w="25400">
            <a:solidFill>
              <a:schemeClr val="accent1"/>
            </a:solidFill>
          </a:ln>
        </p:spPr>
        <p:txBody>
          <a:bodyPr>
            <a:noAutofit/>
          </a:bodyPr>
          <a:lstStyle/>
          <a:p>
            <a:pPr algn="just"/>
            <a:r>
              <a:rPr lang="it-IT" sz="2800" b="1" dirty="0" smtClean="0">
                <a:solidFill>
                  <a:srgbClr val="FF0000"/>
                </a:solidFill>
              </a:rPr>
              <a:t>È </a:t>
            </a:r>
            <a:r>
              <a:rPr lang="it-IT" sz="2800" b="1" dirty="0">
                <a:solidFill>
                  <a:srgbClr val="FF0000"/>
                </a:solidFill>
              </a:rPr>
              <a:t>una cosa </a:t>
            </a:r>
            <a:r>
              <a:rPr lang="it-IT" sz="2800" dirty="0">
                <a:solidFill>
                  <a:schemeClr val="tx1"/>
                </a:solidFill>
              </a:rPr>
              <a:t>un po' vaga, ma è importante comprendere se stai subendo dei cambiamenti a livello emotivo. </a:t>
            </a:r>
            <a:endParaRPr lang="it-IT" sz="2800" dirty="0" smtClean="0">
              <a:solidFill>
                <a:schemeClr val="tx1"/>
              </a:solidFill>
            </a:endParaRPr>
          </a:p>
          <a:p>
            <a:pPr algn="just"/>
            <a:r>
              <a:rPr lang="it-IT" sz="2800" b="1" dirty="0" smtClean="0">
                <a:solidFill>
                  <a:srgbClr val="FF0000"/>
                </a:solidFill>
              </a:rPr>
              <a:t>Il </a:t>
            </a:r>
            <a:r>
              <a:rPr lang="it-IT" sz="2800" b="1" dirty="0">
                <a:solidFill>
                  <a:srgbClr val="FF0000"/>
                </a:solidFill>
              </a:rPr>
              <a:t>livello </a:t>
            </a:r>
            <a:r>
              <a:rPr lang="it-IT" sz="2800" dirty="0">
                <a:solidFill>
                  <a:schemeClr val="tx1"/>
                </a:solidFill>
              </a:rPr>
              <a:t>di non familiarità è soggettivo in ognuno. </a:t>
            </a:r>
            <a:endParaRPr lang="it-IT" sz="2800" dirty="0" smtClean="0">
              <a:solidFill>
                <a:schemeClr val="tx1"/>
              </a:solidFill>
            </a:endParaRPr>
          </a:p>
          <a:p>
            <a:pPr algn="just"/>
            <a:r>
              <a:rPr lang="it-IT" sz="2800" b="1" dirty="0" smtClean="0">
                <a:solidFill>
                  <a:srgbClr val="FF0000"/>
                </a:solidFill>
              </a:rPr>
              <a:t>Forse</a:t>
            </a:r>
            <a:r>
              <a:rPr lang="it-IT" sz="2800" dirty="0" smtClean="0">
                <a:solidFill>
                  <a:schemeClr val="tx1"/>
                </a:solidFill>
              </a:rPr>
              <a:t> </a:t>
            </a:r>
            <a:r>
              <a:rPr lang="it-IT" sz="2800" dirty="0">
                <a:solidFill>
                  <a:schemeClr val="tx1"/>
                </a:solidFill>
              </a:rPr>
              <a:t>ti senti più ansioso del solito, più intontito o magari provi qualcosa di più complicato verso amici, genitori e verso le ragazze.</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26</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Cerca di capire se provi emozioni sconosciute</a:t>
            </a:r>
            <a:endParaRPr lang="it-IT" sz="2800" b="1" dirty="0">
              <a:solidFill>
                <a:srgbClr val="0070C0"/>
              </a:solidFill>
            </a:endParaRPr>
          </a:p>
        </p:txBody>
      </p:sp>
      <p:pic>
        <p:nvPicPr>
          <p:cNvPr id="22530" name="Picture 2" descr="C:\Users\Master\Desktop\nuovo foto\emotività.jpg"/>
          <p:cNvPicPr>
            <a:picLocks noChangeAspect="1" noChangeArrowheads="1"/>
          </p:cNvPicPr>
          <p:nvPr/>
        </p:nvPicPr>
        <p:blipFill>
          <a:blip r:embed="rId2" cstate="print"/>
          <a:srcRect/>
          <a:stretch>
            <a:fillRect/>
          </a:stretch>
        </p:blipFill>
        <p:spPr bwMode="auto">
          <a:xfrm>
            <a:off x="251520" y="2708920"/>
            <a:ext cx="3134123" cy="235059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fade">
                                      <p:cBhvr>
                                        <p:cTn id="14" dur="100"/>
                                        <p:tgtEl>
                                          <p:spTgt spid="22530"/>
                                        </p:tgtEl>
                                      </p:cBhvr>
                                    </p:animEffect>
                                    <p:anim calcmode="lin" valueType="num">
                                      <p:cBhvr>
                                        <p:cTn id="15" dur="400" fill="hold"/>
                                        <p:tgtEl>
                                          <p:spTgt spid="22530"/>
                                        </p:tgtEl>
                                        <p:attrNameLst>
                                          <p:attrName>ppt_x</p:attrName>
                                        </p:attrNameLst>
                                      </p:cBhvr>
                                      <p:tavLst>
                                        <p:tav tm="0">
                                          <p:val>
                                            <p:strVal val="#ppt_x"/>
                                          </p:val>
                                        </p:tav>
                                        <p:tav tm="100000">
                                          <p:val>
                                            <p:strVal val="#ppt_x"/>
                                          </p:val>
                                        </p:tav>
                                      </p:tavLst>
                                    </p:anim>
                                    <p:anim calcmode="lin" valueType="num">
                                      <p:cBhvr>
                                        <p:cTn id="16" dur="400" fill="hold"/>
                                        <p:tgtEl>
                                          <p:spTgt spid="2253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25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25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5184576" cy="4680520"/>
          </a:xfrm>
          <a:solidFill>
            <a:srgbClr val="FFFF00"/>
          </a:solidFill>
          <a:ln w="25400">
            <a:solidFill>
              <a:schemeClr val="accent1"/>
            </a:solidFill>
          </a:ln>
        </p:spPr>
        <p:txBody>
          <a:bodyPr>
            <a:noAutofit/>
          </a:bodyPr>
          <a:lstStyle/>
          <a:p>
            <a:pPr algn="just"/>
            <a:r>
              <a:rPr lang="it-IT" sz="2800" b="1" dirty="0" smtClean="0">
                <a:solidFill>
                  <a:srgbClr val="FF0000"/>
                </a:solidFill>
              </a:rPr>
              <a:t>Prima</a:t>
            </a:r>
            <a:r>
              <a:rPr lang="it-IT" sz="2800" dirty="0" smtClean="0">
                <a:solidFill>
                  <a:schemeClr val="tx1"/>
                </a:solidFill>
              </a:rPr>
              <a:t> </a:t>
            </a:r>
            <a:r>
              <a:rPr lang="it-IT" sz="2800" dirty="0">
                <a:solidFill>
                  <a:schemeClr val="tx1"/>
                </a:solidFill>
              </a:rPr>
              <a:t>non te ne importava molto, mentre ora passi più tempo a prenderti cura di capelli, vestiti e aspetto del tuo </a:t>
            </a:r>
            <a:r>
              <a:rPr lang="it-IT" sz="2800" dirty="0" smtClean="0">
                <a:solidFill>
                  <a:schemeClr val="tx1"/>
                </a:solidFill>
              </a:rPr>
              <a:t>corpo.</a:t>
            </a:r>
          </a:p>
          <a:p>
            <a:pPr algn="just"/>
            <a:r>
              <a:rPr lang="it-IT" sz="2800" b="1" dirty="0" smtClean="0">
                <a:solidFill>
                  <a:srgbClr val="FF0000"/>
                </a:solidFill>
              </a:rPr>
              <a:t>Ora</a:t>
            </a:r>
            <a:r>
              <a:rPr lang="it-IT" sz="2800" dirty="0" smtClean="0">
                <a:solidFill>
                  <a:schemeClr val="tx1"/>
                </a:solidFill>
              </a:rPr>
              <a:t> </a:t>
            </a:r>
            <a:r>
              <a:rPr lang="it-IT" sz="2800" dirty="0">
                <a:solidFill>
                  <a:schemeClr val="tx1"/>
                </a:solidFill>
              </a:rPr>
              <a:t>stai diventando più conscio di te stesso e più consapevole di come vieni visto dall'altro sesso. </a:t>
            </a:r>
            <a:endParaRPr lang="it-IT" sz="2800" dirty="0" smtClean="0">
              <a:solidFill>
                <a:schemeClr val="tx1"/>
              </a:solidFill>
            </a:endParaRPr>
          </a:p>
          <a:p>
            <a:pPr algn="just"/>
            <a:r>
              <a:rPr lang="it-IT" sz="2800" b="1" dirty="0" smtClean="0">
                <a:solidFill>
                  <a:srgbClr val="FF0000"/>
                </a:solidFill>
              </a:rPr>
              <a:t>È </a:t>
            </a:r>
            <a:r>
              <a:rPr lang="it-IT" sz="2800" b="1" dirty="0">
                <a:solidFill>
                  <a:srgbClr val="FF0000"/>
                </a:solidFill>
              </a:rPr>
              <a:t>una cosa </a:t>
            </a:r>
            <a:r>
              <a:rPr lang="it-IT" sz="2800" dirty="0">
                <a:solidFill>
                  <a:schemeClr val="tx1"/>
                </a:solidFill>
              </a:rPr>
              <a:t>perfettamente naturale, oltre che un segno di una mente in continuo sviluppo.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27</a:t>
            </a:fld>
            <a:endParaRPr lang="it-IT"/>
          </a:p>
        </p:txBody>
      </p:sp>
      <p:sp>
        <p:nvSpPr>
          <p:cNvPr id="7" name="CasellaDiTesto 6"/>
          <p:cNvSpPr txBox="1"/>
          <p:nvPr/>
        </p:nvSpPr>
        <p:spPr>
          <a:xfrm>
            <a:off x="0" y="1124744"/>
            <a:ext cx="9144000" cy="523220"/>
          </a:xfrm>
          <a:prstGeom prst="rect">
            <a:avLst/>
          </a:prstGeom>
          <a:noFill/>
        </p:spPr>
        <p:txBody>
          <a:bodyPr wrap="square" rtlCol="0">
            <a:spAutoFit/>
          </a:bodyPr>
          <a:lstStyle/>
          <a:p>
            <a:pPr algn="ctr"/>
            <a:r>
              <a:rPr lang="it-IT" sz="2800" b="1" dirty="0" smtClean="0">
                <a:solidFill>
                  <a:srgbClr val="0070C0"/>
                </a:solidFill>
              </a:rPr>
              <a:t>Valuta se l'aspetto ti interessa maggiormente</a:t>
            </a:r>
            <a:endParaRPr lang="it-IT" sz="2800" b="1" dirty="0">
              <a:solidFill>
                <a:srgbClr val="0070C0"/>
              </a:solidFill>
            </a:endParaRPr>
          </a:p>
        </p:txBody>
      </p:sp>
      <p:pic>
        <p:nvPicPr>
          <p:cNvPr id="23555" name="Picture 3" descr="C:\Users\Master\Desktop\nuovo foto\capeli specchio.jpg"/>
          <p:cNvPicPr>
            <a:picLocks noChangeAspect="1" noChangeArrowheads="1"/>
          </p:cNvPicPr>
          <p:nvPr/>
        </p:nvPicPr>
        <p:blipFill>
          <a:blip r:embed="rId2" cstate="print"/>
          <a:srcRect/>
          <a:stretch>
            <a:fillRect/>
          </a:stretch>
        </p:blipFill>
        <p:spPr bwMode="auto">
          <a:xfrm>
            <a:off x="5580112" y="2780928"/>
            <a:ext cx="3240360" cy="2430270"/>
          </a:xfrm>
          <a:prstGeom prst="rect">
            <a:avLst/>
          </a:prstGeom>
          <a:noFill/>
          <a:ln w="254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Effect transition="in" filter="fade">
                                      <p:cBhvr>
                                        <p:cTn id="14" dur="100"/>
                                        <p:tgtEl>
                                          <p:spTgt spid="23555"/>
                                        </p:tgtEl>
                                      </p:cBhvr>
                                    </p:animEffect>
                                    <p:anim calcmode="lin" valueType="num">
                                      <p:cBhvr>
                                        <p:cTn id="15" dur="400" fill="hold"/>
                                        <p:tgtEl>
                                          <p:spTgt spid="23555"/>
                                        </p:tgtEl>
                                        <p:attrNameLst>
                                          <p:attrName>ppt_x</p:attrName>
                                        </p:attrNameLst>
                                      </p:cBhvr>
                                      <p:tavLst>
                                        <p:tav tm="0">
                                          <p:val>
                                            <p:strVal val="#ppt_x"/>
                                          </p:val>
                                        </p:tav>
                                        <p:tav tm="100000">
                                          <p:val>
                                            <p:strVal val="#ppt_x"/>
                                          </p:val>
                                        </p:tav>
                                      </p:tavLst>
                                    </p:anim>
                                    <p:anim calcmode="lin" valueType="num">
                                      <p:cBhvr>
                                        <p:cTn id="16" dur="400" fill="hold"/>
                                        <p:tgtEl>
                                          <p:spTgt spid="2355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35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35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28</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I segnali esterni (1)</a:t>
            </a:r>
          </a:p>
          <a:p>
            <a:endParaRPr lang="it-IT" dirty="0">
              <a:solidFill>
                <a:srgbClr val="0070C0"/>
              </a:solidFill>
            </a:endParaRPr>
          </a:p>
        </p:txBody>
      </p:sp>
      <p:sp>
        <p:nvSpPr>
          <p:cNvPr id="11" name="Rettangolo 10"/>
          <p:cNvSpPr/>
          <p:nvPr/>
        </p:nvSpPr>
        <p:spPr>
          <a:xfrm>
            <a:off x="3203848" y="1556792"/>
            <a:ext cx="5688632" cy="489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b="1" dirty="0" smtClean="0">
              <a:solidFill>
                <a:srgbClr val="FF0000"/>
              </a:solidFill>
            </a:endParaRPr>
          </a:p>
          <a:p>
            <a:pPr algn="just"/>
            <a:r>
              <a:rPr lang="it-IT" sz="2000" b="1" dirty="0" smtClean="0">
                <a:solidFill>
                  <a:srgbClr val="FF0000"/>
                </a:solidFill>
              </a:rPr>
              <a:t>I genitori </a:t>
            </a:r>
            <a:r>
              <a:rPr lang="it-IT" sz="2000" dirty="0" smtClean="0">
                <a:solidFill>
                  <a:schemeClr val="tx1"/>
                </a:solidFill>
              </a:rPr>
              <a:t>assistono sin dalla nascita a una serie di cambiamenti fisici dei loro figli.</a:t>
            </a:r>
          </a:p>
          <a:p>
            <a:pPr algn="just"/>
            <a:r>
              <a:rPr lang="it-IT" sz="2000" b="1" dirty="0" smtClean="0">
                <a:solidFill>
                  <a:srgbClr val="FF0000"/>
                </a:solidFill>
              </a:rPr>
              <a:t>Intorno ai 12 anni, </a:t>
            </a:r>
            <a:r>
              <a:rPr lang="it-IT" sz="2000" dirty="0" smtClean="0">
                <a:solidFill>
                  <a:schemeClr val="tx1"/>
                </a:solidFill>
              </a:rPr>
              <a:t>il ragazzo, con gradualità, perde le fattezze infantili, cresce in altezza, cambia il timbro della voce. </a:t>
            </a:r>
          </a:p>
          <a:p>
            <a:pPr algn="just"/>
            <a:r>
              <a:rPr lang="it-IT" sz="2000" b="1" dirty="0" smtClean="0">
                <a:solidFill>
                  <a:srgbClr val="FF0000"/>
                </a:solidFill>
              </a:rPr>
              <a:t>Tutti</a:t>
            </a:r>
            <a:r>
              <a:rPr lang="it-IT" sz="2000" dirty="0" smtClean="0">
                <a:solidFill>
                  <a:schemeClr val="tx1"/>
                </a:solidFill>
              </a:rPr>
              <a:t> questi tasselli esterni corrispondono, in realtà, a un cambiamento interno.</a:t>
            </a:r>
          </a:p>
          <a:p>
            <a:pPr algn="just"/>
            <a:r>
              <a:rPr lang="it-IT" sz="2000" b="1" dirty="0" smtClean="0">
                <a:solidFill>
                  <a:srgbClr val="FF0000"/>
                </a:solidFill>
              </a:rPr>
              <a:t>Gli ormoni</a:t>
            </a:r>
            <a:r>
              <a:rPr lang="it-IT" sz="2000" dirty="0" smtClean="0">
                <a:solidFill>
                  <a:schemeClr val="tx1"/>
                </a:solidFill>
              </a:rPr>
              <a:t> cominciano ad attivare più parti del corpo. </a:t>
            </a:r>
          </a:p>
          <a:p>
            <a:pPr algn="just"/>
            <a:r>
              <a:rPr lang="it-IT" sz="2000" b="1" dirty="0" smtClean="0">
                <a:solidFill>
                  <a:srgbClr val="FF0000"/>
                </a:solidFill>
              </a:rPr>
              <a:t>Queste</a:t>
            </a:r>
            <a:r>
              <a:rPr lang="it-IT" sz="2000" dirty="0" smtClean="0">
                <a:solidFill>
                  <a:schemeClr val="tx1"/>
                </a:solidFill>
              </a:rPr>
              <a:t> iniziano un nuovo lavoro: le ghiandole sudoripare iniziano a produrre sudore con odore più intenso.</a:t>
            </a:r>
          </a:p>
          <a:p>
            <a:pPr algn="just"/>
            <a:r>
              <a:rPr lang="it-IT" sz="2000" b="1" dirty="0" smtClean="0">
                <a:solidFill>
                  <a:srgbClr val="FF0000"/>
                </a:solidFill>
              </a:rPr>
              <a:t>I peli </a:t>
            </a:r>
            <a:r>
              <a:rPr lang="it-IT" sz="2000" dirty="0" smtClean="0">
                <a:solidFill>
                  <a:schemeClr val="tx1"/>
                </a:solidFill>
              </a:rPr>
              <a:t>crescono più robusti e scuri nella zona del pube, sotto le ascelle e sul viso. </a:t>
            </a:r>
          </a:p>
          <a:p>
            <a:pPr algn="just"/>
            <a:r>
              <a:rPr lang="it-IT" sz="2000" b="1" dirty="0" smtClean="0">
                <a:solidFill>
                  <a:srgbClr val="FF0000"/>
                </a:solidFill>
              </a:rPr>
              <a:t>La pelle </a:t>
            </a:r>
            <a:r>
              <a:rPr lang="it-IT" sz="2000" dirty="0" smtClean="0">
                <a:solidFill>
                  <a:schemeClr val="tx1"/>
                </a:solidFill>
              </a:rPr>
              <a:t>ingrassa con più velocità e si riempie di piccole pustole (acne).</a:t>
            </a:r>
          </a:p>
          <a:p>
            <a:pPr algn="just"/>
            <a:endParaRPr lang="it-IT" sz="2000" b="1" dirty="0" smtClean="0">
              <a:solidFill>
                <a:srgbClr val="FFFF00"/>
              </a:solidFill>
            </a:endParaRPr>
          </a:p>
          <a:p>
            <a:pPr algn="ctr"/>
            <a:endParaRPr lang="it-IT" dirty="0"/>
          </a:p>
        </p:txBody>
      </p:sp>
      <p:pic>
        <p:nvPicPr>
          <p:cNvPr id="2051" name="Picture 3" descr="C:\Users\Master\Desktop\Ultime foto\pre9.jpg"/>
          <p:cNvPicPr>
            <a:picLocks noChangeAspect="1" noChangeArrowheads="1"/>
          </p:cNvPicPr>
          <p:nvPr/>
        </p:nvPicPr>
        <p:blipFill>
          <a:blip r:embed="rId2" cstate="print"/>
          <a:srcRect/>
          <a:stretch>
            <a:fillRect/>
          </a:stretch>
        </p:blipFill>
        <p:spPr bwMode="auto">
          <a:xfrm>
            <a:off x="0" y="1700808"/>
            <a:ext cx="2952328" cy="4436558"/>
          </a:xfrm>
          <a:prstGeom prst="rect">
            <a:avLst/>
          </a:prstGeom>
          <a:noFill/>
        </p:spPr>
      </p:pic>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
                                        <p:tgtEl>
                                          <p:spTgt spid="2051"/>
                                        </p:tgtEl>
                                      </p:cBhvr>
                                    </p:animEffect>
                                    <p:anim calcmode="lin" valueType="num">
                                      <p:cBhvr>
                                        <p:cTn id="15" dur="400" fill="hold"/>
                                        <p:tgtEl>
                                          <p:spTgt spid="2051"/>
                                        </p:tgtEl>
                                        <p:attrNameLst>
                                          <p:attrName>ppt_x</p:attrName>
                                        </p:attrNameLst>
                                      </p:cBhvr>
                                      <p:tavLst>
                                        <p:tav tm="0">
                                          <p:val>
                                            <p:strVal val="#ppt_x"/>
                                          </p:val>
                                        </p:tav>
                                        <p:tav tm="100000">
                                          <p:val>
                                            <p:strVal val="#ppt_x"/>
                                          </p:val>
                                        </p:tav>
                                      </p:tavLst>
                                    </p:anim>
                                    <p:anim calcmode="lin" valueType="num">
                                      <p:cBhvr>
                                        <p:cTn id="16" dur="400" fill="hold"/>
                                        <p:tgtEl>
                                          <p:spTgt spid="2051"/>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1000"/>
                                        <p:tgtEl>
                                          <p:spTgt spid="11">
                                            <p:txEl>
                                              <p:pRg st="5" end="5"/>
                                            </p:txEl>
                                          </p:spTgt>
                                        </p:tgtEl>
                                      </p:cBhvr>
                                    </p:animEffect>
                                    <p:anim calcmode="lin" valueType="num">
                                      <p:cBhvr>
                                        <p:cTn id="4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Effect transition="in" filter="fade">
                                      <p:cBhvr>
                                        <p:cTn id="51" dur="1000"/>
                                        <p:tgtEl>
                                          <p:spTgt spid="11">
                                            <p:txEl>
                                              <p:pRg st="6" end="6"/>
                                            </p:txEl>
                                          </p:spTgt>
                                        </p:tgtEl>
                                      </p:cBhvr>
                                    </p:animEffect>
                                    <p:anim calcmode="lin" valueType="num">
                                      <p:cBhvr>
                                        <p:cTn id="52"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xEl>
                                              <p:pRg st="7" end="7"/>
                                            </p:txEl>
                                          </p:spTgt>
                                        </p:tgtEl>
                                        <p:attrNameLst>
                                          <p:attrName>style.visibility</p:attrName>
                                        </p:attrNameLst>
                                      </p:cBhvr>
                                      <p:to>
                                        <p:strVal val="visible"/>
                                      </p:to>
                                    </p:set>
                                    <p:animEffect transition="in" filter="fade">
                                      <p:cBhvr>
                                        <p:cTn id="58" dur="1000"/>
                                        <p:tgtEl>
                                          <p:spTgt spid="11">
                                            <p:txEl>
                                              <p:pRg st="7" end="7"/>
                                            </p:txEl>
                                          </p:spTgt>
                                        </p:tgtEl>
                                      </p:cBhvr>
                                    </p:animEffect>
                                    <p:anim calcmode="lin" valueType="num">
                                      <p:cBhvr>
                                        <p:cTn id="5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1">
                                            <p:txEl>
                                              <p:pRg st="8" end="8"/>
                                            </p:txEl>
                                          </p:spTgt>
                                        </p:tgtEl>
                                        <p:attrNameLst>
                                          <p:attrName>style.visibility</p:attrName>
                                        </p:attrNameLst>
                                      </p:cBhvr>
                                      <p:to>
                                        <p:strVal val="visible"/>
                                      </p:to>
                                    </p:set>
                                    <p:animEffect transition="in" filter="fade">
                                      <p:cBhvr>
                                        <p:cTn id="65" dur="1000"/>
                                        <p:tgtEl>
                                          <p:spTgt spid="11">
                                            <p:txEl>
                                              <p:pRg st="8" end="8"/>
                                            </p:txEl>
                                          </p:spTgt>
                                        </p:tgtEl>
                                      </p:cBhvr>
                                    </p:animEffect>
                                    <p:anim calcmode="lin" valueType="num">
                                      <p:cBhvr>
                                        <p:cTn id="6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29</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I segnali esterni (2)</a:t>
            </a:r>
          </a:p>
          <a:p>
            <a:endParaRPr lang="it-IT" dirty="0">
              <a:solidFill>
                <a:srgbClr val="0070C0"/>
              </a:solidFill>
            </a:endParaRPr>
          </a:p>
        </p:txBody>
      </p:sp>
      <p:sp>
        <p:nvSpPr>
          <p:cNvPr id="11" name="Rettangolo 10"/>
          <p:cNvSpPr/>
          <p:nvPr/>
        </p:nvSpPr>
        <p:spPr>
          <a:xfrm>
            <a:off x="251520" y="1484784"/>
            <a:ext cx="5688632" cy="489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r>
              <a:rPr lang="it-IT" sz="2000" b="1" dirty="0" smtClean="0">
                <a:solidFill>
                  <a:srgbClr val="FF0000"/>
                </a:solidFill>
              </a:rPr>
              <a:t>Comincia</a:t>
            </a:r>
            <a:r>
              <a:rPr lang="it-IT" sz="2000" dirty="0" smtClean="0">
                <a:solidFill>
                  <a:schemeClr val="tx1"/>
                </a:solidFill>
              </a:rPr>
              <a:t> anche il fenomeno della polluzione, un'attività involontaria tramite cui viene emesso in modo non controllato del liquido seminale. </a:t>
            </a:r>
          </a:p>
          <a:p>
            <a:pPr algn="just"/>
            <a:r>
              <a:rPr lang="it-IT" sz="2000" b="1" dirty="0" smtClean="0">
                <a:solidFill>
                  <a:srgbClr val="FF0000"/>
                </a:solidFill>
              </a:rPr>
              <a:t>Un fenomeno </a:t>
            </a:r>
            <a:r>
              <a:rPr lang="it-IT" sz="2000" dirty="0" smtClean="0">
                <a:solidFill>
                  <a:schemeClr val="tx1"/>
                </a:solidFill>
              </a:rPr>
              <a:t>che può creare grande imbarazzo nei ragazzi, soprattutto se glielo si fa notare.</a:t>
            </a:r>
          </a:p>
          <a:p>
            <a:pPr algn="just"/>
            <a:r>
              <a:rPr lang="it-IT" sz="2000" b="1" dirty="0" smtClean="0">
                <a:solidFill>
                  <a:srgbClr val="FF0000"/>
                </a:solidFill>
              </a:rPr>
              <a:t>Il cambiamento del corpo</a:t>
            </a:r>
            <a:r>
              <a:rPr lang="it-IT" sz="2000" dirty="0" smtClean="0">
                <a:solidFill>
                  <a:schemeClr val="tx1"/>
                </a:solidFill>
              </a:rPr>
              <a:t>, che cresce e comincia a funzionare da solo, può creare grandi problemi: non è inusuale vedere ragazzi sproporzionati che fanno fatica anche a muoversi senza fare danni, proprio perché ancora devono imparare a gestire il corpo che sta mutando.</a:t>
            </a:r>
          </a:p>
          <a:p>
            <a:pPr algn="just"/>
            <a:r>
              <a:rPr lang="it-IT" sz="2000" b="1" dirty="0" smtClean="0">
                <a:solidFill>
                  <a:srgbClr val="FF0000"/>
                </a:solidFill>
              </a:rPr>
              <a:t>I segnali della pubertà </a:t>
            </a:r>
            <a:r>
              <a:rPr lang="it-IT" sz="2000" dirty="0" smtClean="0">
                <a:solidFill>
                  <a:schemeClr val="tx1"/>
                </a:solidFill>
              </a:rPr>
              <a:t>possono avvenire anche in età precoce (prima dei 10 anni). </a:t>
            </a:r>
          </a:p>
          <a:p>
            <a:pPr algn="just"/>
            <a:r>
              <a:rPr lang="it-IT" sz="2000" b="1" dirty="0" smtClean="0">
                <a:solidFill>
                  <a:srgbClr val="FF0000"/>
                </a:solidFill>
              </a:rPr>
              <a:t>In questo caso</a:t>
            </a:r>
            <a:r>
              <a:rPr lang="it-IT" sz="2000" dirty="0" smtClean="0">
                <a:solidFill>
                  <a:schemeClr val="tx1"/>
                </a:solidFill>
              </a:rPr>
              <a:t>, gli specialisti parlano di pubertà precoce, che necessita accertamenti dal pediatra, dall’andrologo e dall’endocrinologo. </a:t>
            </a: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15" name="Picture 2" descr="C:\Users\Master\Desktop\p1.jpg"/>
          <p:cNvPicPr>
            <a:picLocks noChangeAspect="1" noChangeArrowheads="1"/>
          </p:cNvPicPr>
          <p:nvPr/>
        </p:nvPicPr>
        <p:blipFill>
          <a:blip r:embed="rId2" cstate="print"/>
          <a:srcRect/>
          <a:stretch>
            <a:fillRect/>
          </a:stretch>
        </p:blipFill>
        <p:spPr bwMode="auto">
          <a:xfrm>
            <a:off x="6012160" y="2564904"/>
            <a:ext cx="2954661" cy="2376264"/>
          </a:xfrm>
          <a:prstGeom prst="rect">
            <a:avLst/>
          </a:prstGeom>
          <a:noFill/>
          <a:ln w="2540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
                                        <p:tgtEl>
                                          <p:spTgt spid="15"/>
                                        </p:tgtEl>
                                      </p:cBhvr>
                                    </p:animEffect>
                                    <p:anim calcmode="lin" valueType="num">
                                      <p:cBhvr>
                                        <p:cTn id="15" dur="400" fill="hold"/>
                                        <p:tgtEl>
                                          <p:spTgt spid="15"/>
                                        </p:tgtEl>
                                        <p:attrNameLst>
                                          <p:attrName>ppt_x</p:attrName>
                                        </p:attrNameLst>
                                      </p:cBhvr>
                                      <p:tavLst>
                                        <p:tav tm="0">
                                          <p:val>
                                            <p:strVal val="#ppt_x"/>
                                          </p:val>
                                        </p:tav>
                                        <p:tav tm="100000">
                                          <p:val>
                                            <p:strVal val="#ppt_x"/>
                                          </p:val>
                                        </p:tav>
                                      </p:tavLst>
                                    </p:anim>
                                    <p:anim calcmode="lin" valueType="num">
                                      <p:cBhvr>
                                        <p:cTn id="16" dur="400" fill="hold"/>
                                        <p:tgtEl>
                                          <p:spTgt spid="1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1000"/>
                                        <p:tgtEl>
                                          <p:spTgt spid="11">
                                            <p:txEl>
                                              <p:pRg st="6" end="6"/>
                                            </p:txEl>
                                          </p:spTgt>
                                        </p:tgtEl>
                                      </p:cBhvr>
                                    </p:animEffect>
                                    <p:anim calcmode="lin" valueType="num">
                                      <p:cBhvr>
                                        <p:cTn id="2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1000"/>
                                        <p:tgtEl>
                                          <p:spTgt spid="11">
                                            <p:txEl>
                                              <p:pRg st="7" end="7"/>
                                            </p:txEl>
                                          </p:spTgt>
                                        </p:tgtEl>
                                      </p:cBhvr>
                                    </p:animEffect>
                                    <p:anim calcmode="lin" valueType="num">
                                      <p:cBhvr>
                                        <p:cTn id="31"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1000"/>
                                        <p:tgtEl>
                                          <p:spTgt spid="11">
                                            <p:txEl>
                                              <p:pRg st="8" end="8"/>
                                            </p:txEl>
                                          </p:spTgt>
                                        </p:tgtEl>
                                      </p:cBhvr>
                                    </p:animEffect>
                                    <p:anim calcmode="lin" valueType="num">
                                      <p:cBhvr>
                                        <p:cTn id="3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fade">
                                      <p:cBhvr>
                                        <p:cTn id="44" dur="1000"/>
                                        <p:tgtEl>
                                          <p:spTgt spid="11">
                                            <p:txEl>
                                              <p:pRg st="9" end="9"/>
                                            </p:txEl>
                                          </p:spTgt>
                                        </p:tgtEl>
                                      </p:cBhvr>
                                    </p:animEffect>
                                    <p:anim calcmode="lin" valueType="num">
                                      <p:cBhvr>
                                        <p:cTn id="45"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1000"/>
                                        <p:tgtEl>
                                          <p:spTgt spid="11">
                                            <p:txEl>
                                              <p:pRg st="10" end="10"/>
                                            </p:txEl>
                                          </p:spTgt>
                                        </p:tgtEl>
                                      </p:cBhvr>
                                    </p:animEffect>
                                    <p:anim calcmode="lin" valueType="num">
                                      <p:cBhvr>
                                        <p:cTn id="52"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a:t>
            </a:fld>
            <a:endParaRPr lang="it-IT"/>
          </a:p>
        </p:txBody>
      </p:sp>
      <p:pic>
        <p:nvPicPr>
          <p:cNvPr id="2050" name="Picture 2" descr="C:\Users\Master\Desktop\Pubertà\7.gif"/>
          <p:cNvPicPr>
            <a:picLocks noChangeAspect="1" noChangeArrowheads="1"/>
          </p:cNvPicPr>
          <p:nvPr/>
        </p:nvPicPr>
        <p:blipFill>
          <a:blip r:embed="rId2" cstate="print"/>
          <a:srcRect/>
          <a:stretch>
            <a:fillRect/>
          </a:stretch>
        </p:blipFill>
        <p:spPr bwMode="auto">
          <a:xfrm>
            <a:off x="1259632" y="1124744"/>
            <a:ext cx="6840760" cy="5328592"/>
          </a:xfrm>
          <a:prstGeom prst="rect">
            <a:avLst/>
          </a:prstGeom>
          <a:noFill/>
        </p:spPr>
      </p:pic>
      <p:sp>
        <p:nvSpPr>
          <p:cNvPr id="9"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30</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Cosa sta accadendo dentro? (1)</a:t>
            </a:r>
          </a:p>
          <a:p>
            <a:endParaRPr lang="it-IT" dirty="0">
              <a:solidFill>
                <a:srgbClr val="0070C0"/>
              </a:solidFill>
            </a:endParaRPr>
          </a:p>
        </p:txBody>
      </p:sp>
      <p:sp>
        <p:nvSpPr>
          <p:cNvPr id="11" name="Rettangolo 10"/>
          <p:cNvSpPr/>
          <p:nvPr/>
        </p:nvSpPr>
        <p:spPr>
          <a:xfrm>
            <a:off x="4716016" y="1556792"/>
            <a:ext cx="4176464" cy="489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400" dirty="0" smtClean="0">
              <a:solidFill>
                <a:schemeClr val="tx1"/>
              </a:solidFill>
            </a:endParaRPr>
          </a:p>
          <a:p>
            <a:pPr lvl="0" algn="just"/>
            <a:r>
              <a:rPr lang="it-IT" sz="2400" b="1" dirty="0" smtClean="0">
                <a:solidFill>
                  <a:srgbClr val="FF0000"/>
                </a:solidFill>
              </a:rPr>
              <a:t>Il testosterone aumenta</a:t>
            </a:r>
            <a:r>
              <a:rPr lang="it-IT" sz="2400" dirty="0" smtClean="0">
                <a:solidFill>
                  <a:schemeClr val="tx1"/>
                </a:solidFill>
              </a:rPr>
              <a:t>: questo comporta una spinta verso la sessualità maggiore che può creare uno stato di tensione che prima non c’era. </a:t>
            </a:r>
          </a:p>
          <a:p>
            <a:pPr lvl="0" algn="just"/>
            <a:r>
              <a:rPr lang="it-IT" sz="2400" b="1" dirty="0" smtClean="0">
                <a:solidFill>
                  <a:srgbClr val="FF0000"/>
                </a:solidFill>
              </a:rPr>
              <a:t>La trasformazione a livello ormonale </a:t>
            </a:r>
            <a:r>
              <a:rPr lang="it-IT" sz="2400" dirty="0" smtClean="0">
                <a:solidFill>
                  <a:schemeClr val="tx1"/>
                </a:solidFill>
              </a:rPr>
              <a:t>è molto massiccia, da non sottovalutare.</a:t>
            </a:r>
          </a:p>
          <a:p>
            <a:pPr lvl="0" algn="just"/>
            <a:r>
              <a:rPr lang="it-IT" sz="2400" b="1" dirty="0" smtClean="0">
                <a:solidFill>
                  <a:srgbClr val="FF0000"/>
                </a:solidFill>
              </a:rPr>
              <a:t>Il pensiero rivolto al sesso</a:t>
            </a:r>
            <a:r>
              <a:rPr lang="it-IT" sz="2400" dirty="0" smtClean="0">
                <a:solidFill>
                  <a:schemeClr val="tx1"/>
                </a:solidFill>
              </a:rPr>
              <a:t>: ci sono ragazzi che pensano molto spesso al sesso, per questo la masturbazione diventa molto più frequente.</a:t>
            </a: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8" name="Picture 2" descr="C:\Users\Master\Desktop\Ultime foto\pre2.jpg"/>
          <p:cNvPicPr>
            <a:picLocks noChangeAspect="1" noChangeArrowheads="1"/>
          </p:cNvPicPr>
          <p:nvPr/>
        </p:nvPicPr>
        <p:blipFill>
          <a:blip r:embed="rId2" cstate="print"/>
          <a:srcRect/>
          <a:stretch>
            <a:fillRect/>
          </a:stretch>
        </p:blipFill>
        <p:spPr bwMode="auto">
          <a:xfrm>
            <a:off x="251520" y="2420888"/>
            <a:ext cx="4328350" cy="2880320"/>
          </a:xfrm>
          <a:prstGeom prst="rect">
            <a:avLst/>
          </a:prstGeom>
          <a:noFill/>
          <a:ln w="25400">
            <a:solidFill>
              <a:schemeClr val="accent3"/>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1000"/>
                                        <p:tgtEl>
                                          <p:spTgt spid="11">
                                            <p:txEl>
                                              <p:pRg st="6" end="6"/>
                                            </p:txEl>
                                          </p:spTgt>
                                        </p:tgtEl>
                                      </p:cBhvr>
                                    </p:animEffect>
                                    <p:anim calcmode="lin" valueType="num">
                                      <p:cBhvr>
                                        <p:cTn id="2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1000"/>
                                        <p:tgtEl>
                                          <p:spTgt spid="11">
                                            <p:txEl>
                                              <p:pRg st="7" end="7"/>
                                            </p:txEl>
                                          </p:spTgt>
                                        </p:tgtEl>
                                      </p:cBhvr>
                                    </p:animEffect>
                                    <p:anim calcmode="lin" valueType="num">
                                      <p:cBhvr>
                                        <p:cTn id="31"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1000"/>
                                        <p:tgtEl>
                                          <p:spTgt spid="11">
                                            <p:txEl>
                                              <p:pRg st="8" end="8"/>
                                            </p:txEl>
                                          </p:spTgt>
                                        </p:tgtEl>
                                      </p:cBhvr>
                                    </p:animEffect>
                                    <p:anim calcmode="lin" valueType="num">
                                      <p:cBhvr>
                                        <p:cTn id="3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31</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Cosa sta accadendo dentro? (2)</a:t>
            </a:r>
          </a:p>
          <a:p>
            <a:endParaRPr lang="it-IT" dirty="0">
              <a:solidFill>
                <a:srgbClr val="0070C0"/>
              </a:solidFill>
            </a:endParaRPr>
          </a:p>
        </p:txBody>
      </p:sp>
      <p:sp>
        <p:nvSpPr>
          <p:cNvPr id="11" name="Rettangolo 10"/>
          <p:cNvSpPr/>
          <p:nvPr/>
        </p:nvSpPr>
        <p:spPr>
          <a:xfrm>
            <a:off x="251520" y="1484784"/>
            <a:ext cx="5688632" cy="489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r>
              <a:rPr lang="it-IT" sz="2000" b="1" dirty="0" smtClean="0">
                <a:solidFill>
                  <a:srgbClr val="FF0000"/>
                </a:solidFill>
              </a:rPr>
              <a:t>L’attrazione sessuale: </a:t>
            </a:r>
            <a:r>
              <a:rPr lang="it-IT" sz="2000" dirty="0" smtClean="0">
                <a:solidFill>
                  <a:schemeClr val="tx1"/>
                </a:solidFill>
              </a:rPr>
              <a:t>il ragazzo viene scombussolato da una serie di sensazioni che lo trasformano e creano una condizione psicologica differente, aumentando l’attrazione verso le altre persone, a livello sessuale si creano delle timidezze. </a:t>
            </a:r>
          </a:p>
          <a:p>
            <a:pPr lvl="0" algn="just"/>
            <a:r>
              <a:rPr lang="it-IT" sz="2000" b="1" dirty="0" smtClean="0">
                <a:solidFill>
                  <a:srgbClr val="FF0000"/>
                </a:solidFill>
              </a:rPr>
              <a:t>La spinta sessuale: </a:t>
            </a:r>
            <a:r>
              <a:rPr lang="it-IT" sz="2000" dirty="0" smtClean="0">
                <a:solidFill>
                  <a:schemeClr val="tx1"/>
                </a:solidFill>
              </a:rPr>
              <a:t>genera nel ragazzo dei cambiamenti di atteggiamenti, perché gestire l’istinto alla sessualità è complicato.</a:t>
            </a:r>
          </a:p>
          <a:p>
            <a:pPr algn="just"/>
            <a:r>
              <a:rPr lang="it-IT" sz="2000" b="1" dirty="0" smtClean="0">
                <a:solidFill>
                  <a:srgbClr val="FF0000"/>
                </a:solidFill>
              </a:rPr>
              <a:t>Il confronto con i compagni </a:t>
            </a:r>
            <a:r>
              <a:rPr lang="it-IT" sz="2000" dirty="0" smtClean="0">
                <a:solidFill>
                  <a:schemeClr val="tx1"/>
                </a:solidFill>
              </a:rPr>
              <a:t>è spesso complicato. Può venir fuori un problema: c’è chi matura prima e chi dopo. </a:t>
            </a:r>
          </a:p>
          <a:p>
            <a:pPr algn="just"/>
            <a:r>
              <a:rPr lang="it-IT" sz="2000" b="1" dirty="0" smtClean="0">
                <a:solidFill>
                  <a:srgbClr val="FF0000"/>
                </a:solidFill>
              </a:rPr>
              <a:t>I ragazzi </a:t>
            </a:r>
            <a:r>
              <a:rPr lang="it-IT" sz="2000" dirty="0" smtClean="0">
                <a:solidFill>
                  <a:schemeClr val="tx1"/>
                </a:solidFill>
              </a:rPr>
              <a:t>non crescono tutti in modo uniforme, nella diversità c’è chi matura prima una parte del corpo rispetto a un’altra. </a:t>
            </a:r>
          </a:p>
          <a:p>
            <a:pPr algn="just"/>
            <a:r>
              <a:rPr lang="it-IT" sz="2000" b="1" dirty="0" smtClean="0">
                <a:solidFill>
                  <a:srgbClr val="FF0000"/>
                </a:solidFill>
              </a:rPr>
              <a:t>Questa maturazione </a:t>
            </a:r>
            <a:r>
              <a:rPr lang="it-IT" sz="2000" dirty="0" smtClean="0">
                <a:solidFill>
                  <a:schemeClr val="tx1"/>
                </a:solidFill>
              </a:rPr>
              <a:t>difforme può essere causa di scherni tra i compagni.</a:t>
            </a: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1026" name="Picture 2" descr="C:\Users\Master\Desktop\ragazzi-12-anni.jpg"/>
          <p:cNvPicPr>
            <a:picLocks noChangeAspect="1" noChangeArrowheads="1"/>
          </p:cNvPicPr>
          <p:nvPr/>
        </p:nvPicPr>
        <p:blipFill>
          <a:blip r:embed="rId2" cstate="print"/>
          <a:srcRect/>
          <a:stretch>
            <a:fillRect/>
          </a:stretch>
        </p:blipFill>
        <p:spPr bwMode="auto">
          <a:xfrm>
            <a:off x="6012160" y="2852936"/>
            <a:ext cx="3024336" cy="2016224"/>
          </a:xfrm>
          <a:prstGeom prst="rect">
            <a:avLst/>
          </a:prstGeom>
          <a:noFill/>
          <a:ln w="25400">
            <a:solidFill>
              <a:schemeClr val="accent1">
                <a:shade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
                                        <p:tgtEl>
                                          <p:spTgt spid="1026"/>
                                        </p:tgtEl>
                                      </p:cBhvr>
                                    </p:animEffect>
                                    <p:anim calcmode="lin" valueType="num">
                                      <p:cBhvr>
                                        <p:cTn id="15" dur="400" fill="hold"/>
                                        <p:tgtEl>
                                          <p:spTgt spid="1026"/>
                                        </p:tgtEl>
                                        <p:attrNameLst>
                                          <p:attrName>ppt_x</p:attrName>
                                        </p:attrNameLst>
                                      </p:cBhvr>
                                      <p:tavLst>
                                        <p:tav tm="0">
                                          <p:val>
                                            <p:strVal val="#ppt_x"/>
                                          </p:val>
                                        </p:tav>
                                        <p:tav tm="100000">
                                          <p:val>
                                            <p:strVal val="#ppt_x"/>
                                          </p:val>
                                        </p:tav>
                                      </p:tavLst>
                                    </p:anim>
                                    <p:anim calcmode="lin" valueType="num">
                                      <p:cBhvr>
                                        <p:cTn id="16" dur="400" fill="hold"/>
                                        <p:tgtEl>
                                          <p:spTgt spid="102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animEffect transition="in" filter="fade">
                                      <p:cBhvr>
                                        <p:cTn id="23" dur="1000"/>
                                        <p:tgtEl>
                                          <p:spTgt spid="11">
                                            <p:txEl>
                                              <p:pRg st="8" end="8"/>
                                            </p:txEl>
                                          </p:spTgt>
                                        </p:tgtEl>
                                      </p:cBhvr>
                                    </p:animEffect>
                                    <p:anim calcmode="lin" valueType="num">
                                      <p:cBhvr>
                                        <p:cTn id="2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9" end="9"/>
                                            </p:txEl>
                                          </p:spTgt>
                                        </p:tgtEl>
                                        <p:attrNameLst>
                                          <p:attrName>style.visibility</p:attrName>
                                        </p:attrNameLst>
                                      </p:cBhvr>
                                      <p:to>
                                        <p:strVal val="visible"/>
                                      </p:to>
                                    </p:set>
                                    <p:animEffect transition="in" filter="fade">
                                      <p:cBhvr>
                                        <p:cTn id="30" dur="1000"/>
                                        <p:tgtEl>
                                          <p:spTgt spid="11">
                                            <p:txEl>
                                              <p:pRg st="9" end="9"/>
                                            </p:txEl>
                                          </p:spTgt>
                                        </p:tgtEl>
                                      </p:cBhvr>
                                    </p:animEffect>
                                    <p:anim calcmode="lin" valueType="num">
                                      <p:cBhvr>
                                        <p:cTn id="31"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fade">
                                      <p:cBhvr>
                                        <p:cTn id="37" dur="1000"/>
                                        <p:tgtEl>
                                          <p:spTgt spid="11">
                                            <p:txEl>
                                              <p:pRg st="10" end="10"/>
                                            </p:txEl>
                                          </p:spTgt>
                                        </p:tgtEl>
                                      </p:cBhvr>
                                    </p:animEffect>
                                    <p:anim calcmode="lin" valueType="num">
                                      <p:cBhvr>
                                        <p:cTn id="3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11" end="11"/>
                                            </p:txEl>
                                          </p:spTgt>
                                        </p:tgtEl>
                                        <p:attrNameLst>
                                          <p:attrName>style.visibility</p:attrName>
                                        </p:attrNameLst>
                                      </p:cBhvr>
                                      <p:to>
                                        <p:strVal val="visible"/>
                                      </p:to>
                                    </p:set>
                                    <p:animEffect transition="in" filter="fade">
                                      <p:cBhvr>
                                        <p:cTn id="44" dur="1000"/>
                                        <p:tgtEl>
                                          <p:spTgt spid="11">
                                            <p:txEl>
                                              <p:pRg st="11" end="11"/>
                                            </p:txEl>
                                          </p:spTgt>
                                        </p:tgtEl>
                                      </p:cBhvr>
                                    </p:animEffect>
                                    <p:anim calcmode="lin" valueType="num">
                                      <p:cBhvr>
                                        <p:cTn id="45"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Effect transition="in" filter="fade">
                                      <p:cBhvr>
                                        <p:cTn id="51" dur="1000"/>
                                        <p:tgtEl>
                                          <p:spTgt spid="11">
                                            <p:txEl>
                                              <p:pRg st="12" end="12"/>
                                            </p:txEl>
                                          </p:spTgt>
                                        </p:tgtEl>
                                      </p:cBhvr>
                                    </p:animEffect>
                                    <p:anim calcmode="lin" valueType="num">
                                      <p:cBhvr>
                                        <p:cTn id="52" dur="1000" fill="hold"/>
                                        <p:tgtEl>
                                          <p:spTgt spid="11">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1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32</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Cosa sta accadendo dentro? (3)</a:t>
            </a:r>
          </a:p>
          <a:p>
            <a:endParaRPr lang="it-IT" dirty="0">
              <a:solidFill>
                <a:srgbClr val="0070C0"/>
              </a:solidFill>
            </a:endParaRPr>
          </a:p>
        </p:txBody>
      </p:sp>
      <p:sp>
        <p:nvSpPr>
          <p:cNvPr id="11" name="Rettangolo 10"/>
          <p:cNvSpPr/>
          <p:nvPr/>
        </p:nvSpPr>
        <p:spPr>
          <a:xfrm>
            <a:off x="4067944" y="1556792"/>
            <a:ext cx="4824536" cy="48965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400" b="1" dirty="0" smtClean="0">
              <a:solidFill>
                <a:srgbClr val="FFFF00"/>
              </a:solidFill>
            </a:endParaRPr>
          </a:p>
          <a:p>
            <a:pPr lvl="0" algn="just"/>
            <a:r>
              <a:rPr lang="it-IT" sz="2400" b="1" dirty="0" smtClean="0">
                <a:solidFill>
                  <a:srgbClr val="FF0000"/>
                </a:solidFill>
              </a:rPr>
              <a:t>Erezioni involontarie: </a:t>
            </a:r>
            <a:r>
              <a:rPr lang="it-IT" sz="2400" dirty="0" smtClean="0">
                <a:solidFill>
                  <a:schemeClr val="tx1"/>
                </a:solidFill>
              </a:rPr>
              <a:t>proprio per le nuove pulsioni sessuali, che il ragazzo sta imparando a gestire, può capitargli di avere delle erezioni al di là della sua volontà, elemento che può generare grande imbarazzo.</a:t>
            </a:r>
          </a:p>
          <a:p>
            <a:pPr algn="just"/>
            <a:r>
              <a:rPr lang="it-IT" sz="2400" b="1" dirty="0" smtClean="0">
                <a:solidFill>
                  <a:srgbClr val="FF0000"/>
                </a:solidFill>
              </a:rPr>
              <a:t>L’acne: </a:t>
            </a:r>
            <a:r>
              <a:rPr lang="it-IT" sz="2400" dirty="0" smtClean="0">
                <a:solidFill>
                  <a:schemeClr val="tx1"/>
                </a:solidFill>
              </a:rPr>
              <a:t>questo problema è molto fastidioso e invalidante. </a:t>
            </a:r>
          </a:p>
          <a:p>
            <a:pPr algn="just"/>
            <a:r>
              <a:rPr lang="it-IT" sz="2400" b="1" dirty="0" smtClean="0">
                <a:solidFill>
                  <a:srgbClr val="FF0000"/>
                </a:solidFill>
              </a:rPr>
              <a:t>Il ragazzo </a:t>
            </a:r>
            <a:r>
              <a:rPr lang="it-IT" sz="2400" dirty="0" smtClean="0">
                <a:solidFill>
                  <a:schemeClr val="tx1"/>
                </a:solidFill>
              </a:rPr>
              <a:t>che, a differenza della ragazza non può ricorrere al makeup, rischia di aumentare la propria timidezza e di chiudersi nelle relazioni verso gli altri.</a:t>
            </a: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2050" name="Picture 2" descr="C:\Users\Master\Desktop\what-age-do-boys-stop-growing.jpg"/>
          <p:cNvPicPr>
            <a:picLocks noChangeAspect="1" noChangeArrowheads="1"/>
          </p:cNvPicPr>
          <p:nvPr/>
        </p:nvPicPr>
        <p:blipFill>
          <a:blip r:embed="rId2" cstate="print"/>
          <a:srcRect/>
          <a:stretch>
            <a:fillRect/>
          </a:stretch>
        </p:blipFill>
        <p:spPr bwMode="auto">
          <a:xfrm>
            <a:off x="251520" y="2636912"/>
            <a:ext cx="3669073" cy="2448272"/>
          </a:xfrm>
          <a:prstGeom prst="rect">
            <a:avLst/>
          </a:prstGeom>
          <a:noFill/>
          <a:ln w="25400">
            <a:solidFill>
              <a:schemeClr val="accent1">
                <a:shade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
                                        <p:tgtEl>
                                          <p:spTgt spid="2050"/>
                                        </p:tgtEl>
                                      </p:cBhvr>
                                    </p:animEffect>
                                    <p:anim calcmode="lin" valueType="num">
                                      <p:cBhvr>
                                        <p:cTn id="15" dur="400" fill="hold"/>
                                        <p:tgtEl>
                                          <p:spTgt spid="2050"/>
                                        </p:tgtEl>
                                        <p:attrNameLst>
                                          <p:attrName>ppt_x</p:attrName>
                                        </p:attrNameLst>
                                      </p:cBhvr>
                                      <p:tavLst>
                                        <p:tav tm="0">
                                          <p:val>
                                            <p:strVal val="#ppt_x"/>
                                          </p:val>
                                        </p:tav>
                                        <p:tav tm="100000">
                                          <p:val>
                                            <p:strVal val="#ppt_x"/>
                                          </p:val>
                                        </p:tav>
                                      </p:tavLst>
                                    </p:anim>
                                    <p:anim calcmode="lin" valueType="num">
                                      <p:cBhvr>
                                        <p:cTn id="16" dur="400" fill="hold"/>
                                        <p:tgtEl>
                                          <p:spTgt spid="205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1000"/>
                                        <p:tgtEl>
                                          <p:spTgt spid="11">
                                            <p:txEl>
                                              <p:pRg st="9" end="9"/>
                                            </p:txEl>
                                          </p:spTgt>
                                        </p:tgtEl>
                                      </p:cBhvr>
                                    </p:animEffect>
                                    <p:anim calcmode="lin" valueType="num">
                                      <p:cBhvr>
                                        <p:cTn id="24"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10" end="10"/>
                                            </p:txEl>
                                          </p:spTgt>
                                        </p:tgtEl>
                                        <p:attrNameLst>
                                          <p:attrName>style.visibility</p:attrName>
                                        </p:attrNameLst>
                                      </p:cBhvr>
                                      <p:to>
                                        <p:strVal val="visible"/>
                                      </p:to>
                                    </p:set>
                                    <p:animEffect transition="in" filter="fade">
                                      <p:cBhvr>
                                        <p:cTn id="30" dur="1000"/>
                                        <p:tgtEl>
                                          <p:spTgt spid="11">
                                            <p:txEl>
                                              <p:pRg st="10" end="10"/>
                                            </p:txEl>
                                          </p:spTgt>
                                        </p:tgtEl>
                                      </p:cBhvr>
                                    </p:animEffect>
                                    <p:anim calcmode="lin" valueType="num">
                                      <p:cBhvr>
                                        <p:cTn id="31"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Effect transition="in" filter="fade">
                                      <p:cBhvr>
                                        <p:cTn id="37" dur="1000"/>
                                        <p:tgtEl>
                                          <p:spTgt spid="11">
                                            <p:txEl>
                                              <p:pRg st="11" end="11"/>
                                            </p:txEl>
                                          </p:spTgt>
                                        </p:tgtEl>
                                      </p:cBhvr>
                                    </p:animEffect>
                                    <p:anim calcmode="lin" valueType="num">
                                      <p:cBhvr>
                                        <p:cTn id="38"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33</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Ricapitoliamo: Cosa sta accadendo dentro? (4)</a:t>
            </a:r>
          </a:p>
          <a:p>
            <a:endParaRPr lang="it-IT" dirty="0">
              <a:solidFill>
                <a:srgbClr val="0070C0"/>
              </a:solidFill>
            </a:endParaRPr>
          </a:p>
        </p:txBody>
      </p:sp>
      <p:sp>
        <p:nvSpPr>
          <p:cNvPr id="11" name="Rettangolo 10"/>
          <p:cNvSpPr/>
          <p:nvPr/>
        </p:nvSpPr>
        <p:spPr>
          <a:xfrm>
            <a:off x="251520" y="1556792"/>
            <a:ext cx="8640960" cy="21602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800" b="1" dirty="0" smtClean="0">
              <a:solidFill>
                <a:srgbClr val="FFFF00"/>
              </a:solidFill>
            </a:endParaRPr>
          </a:p>
          <a:p>
            <a:pPr lvl="0" algn="just"/>
            <a:r>
              <a:rPr lang="it-IT" sz="2800" b="1" dirty="0" smtClean="0">
                <a:solidFill>
                  <a:srgbClr val="FF0000"/>
                </a:solidFill>
              </a:rPr>
              <a:t>Scissione interna: </a:t>
            </a:r>
            <a:r>
              <a:rPr lang="it-IT" sz="2800" dirty="0" smtClean="0">
                <a:solidFill>
                  <a:schemeClr val="tx1"/>
                </a:solidFill>
              </a:rPr>
              <a:t>il ragazzo a questo punto si sente diviso. Da una parte c’è il suo fisico, che risponde in modo non ancora ben chiaro, dall’altra c'è la sua mente, spesso attratta da qualcosa che prima nemmeno considerava. </a:t>
            </a:r>
          </a:p>
          <a:p>
            <a:pPr lvl="0" algn="ctr"/>
            <a:r>
              <a:rPr lang="it-IT" sz="2400" b="1" dirty="0" smtClean="0">
                <a:solidFill>
                  <a:srgbClr val="FF0000"/>
                </a:solidFill>
              </a:rPr>
              <a:t>«Vi è una scissione tra il sé fisico e il sé psicologico».</a:t>
            </a: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8" name="Picture 2" descr="C:\Users\Master\Desktop\Ultime foto\pre7.jpg"/>
          <p:cNvPicPr>
            <a:picLocks noChangeAspect="1" noChangeArrowheads="1"/>
          </p:cNvPicPr>
          <p:nvPr/>
        </p:nvPicPr>
        <p:blipFill>
          <a:blip r:embed="rId2" cstate="print"/>
          <a:srcRect r="3049"/>
          <a:stretch>
            <a:fillRect/>
          </a:stretch>
        </p:blipFill>
        <p:spPr bwMode="auto">
          <a:xfrm>
            <a:off x="251520" y="4077072"/>
            <a:ext cx="3816424" cy="2361862"/>
          </a:xfrm>
          <a:prstGeom prst="rect">
            <a:avLst/>
          </a:prstGeom>
          <a:noFill/>
          <a:ln w="25400">
            <a:solidFill>
              <a:schemeClr val="accent3"/>
            </a:solidFill>
          </a:ln>
        </p:spPr>
      </p:pic>
      <p:pic>
        <p:nvPicPr>
          <p:cNvPr id="10" name="Picture 4" descr="C:\Users\Master\Desktop\Ultime foto\pre10.jpg"/>
          <p:cNvPicPr>
            <a:picLocks noChangeAspect="1" noChangeArrowheads="1"/>
          </p:cNvPicPr>
          <p:nvPr/>
        </p:nvPicPr>
        <p:blipFill>
          <a:blip r:embed="rId3" cstate="print"/>
          <a:srcRect b="9091"/>
          <a:stretch>
            <a:fillRect/>
          </a:stretch>
        </p:blipFill>
        <p:spPr bwMode="auto">
          <a:xfrm>
            <a:off x="5364088" y="4077072"/>
            <a:ext cx="3530644" cy="2352128"/>
          </a:xfrm>
          <a:prstGeom prst="rect">
            <a:avLst/>
          </a:prstGeom>
          <a:noFill/>
          <a:ln w="25400">
            <a:solidFill>
              <a:schemeClr val="accent3"/>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360"/>
                                          </p:val>
                                        </p:tav>
                                        <p:tav tm="100000">
                                          <p:val>
                                            <p:fltVal val="0"/>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34</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Ho qualcosa che non va?</a:t>
            </a:r>
          </a:p>
          <a:p>
            <a:endParaRPr lang="it-IT" dirty="0">
              <a:solidFill>
                <a:srgbClr val="0070C0"/>
              </a:solidFill>
            </a:endParaRPr>
          </a:p>
        </p:txBody>
      </p:sp>
      <p:sp>
        <p:nvSpPr>
          <p:cNvPr id="11" name="Rettangolo 10"/>
          <p:cNvSpPr/>
          <p:nvPr/>
        </p:nvSpPr>
        <p:spPr>
          <a:xfrm>
            <a:off x="251520" y="1556792"/>
            <a:ext cx="8640960" cy="28083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800" b="1" dirty="0" smtClean="0">
              <a:solidFill>
                <a:srgbClr val="FF0000"/>
              </a:solidFill>
            </a:endParaRPr>
          </a:p>
          <a:p>
            <a:pPr algn="just"/>
            <a:r>
              <a:rPr lang="it-IT" sz="2800" b="1" dirty="0" smtClean="0">
                <a:solidFill>
                  <a:srgbClr val="FF0000"/>
                </a:solidFill>
              </a:rPr>
              <a:t>Di fronte a tutto questo scombussolamento </a:t>
            </a:r>
            <a:r>
              <a:rPr lang="it-IT" sz="2800" dirty="0" smtClean="0">
                <a:solidFill>
                  <a:schemeClr val="tx1"/>
                </a:solidFill>
              </a:rPr>
              <a:t>il ragazzo si chiederà: sono normale? Cos’ho che non va? </a:t>
            </a:r>
          </a:p>
          <a:p>
            <a:pPr algn="just"/>
            <a:r>
              <a:rPr lang="it-IT" sz="2800" b="1" dirty="0" smtClean="0">
                <a:solidFill>
                  <a:srgbClr val="FF0000"/>
                </a:solidFill>
              </a:rPr>
              <a:t>Per evitare </a:t>
            </a:r>
            <a:r>
              <a:rPr lang="it-IT" sz="2800" dirty="0" smtClean="0">
                <a:solidFill>
                  <a:schemeClr val="tx1"/>
                </a:solidFill>
              </a:rPr>
              <a:t>che pensi di essere sbagliato è bene  che i genitori pensino in anticipo a una formazione sessuale nell’infanzia: </a:t>
            </a:r>
          </a:p>
          <a:p>
            <a:pPr algn="ctr"/>
            <a:r>
              <a:rPr lang="it-IT" sz="3200" b="1" dirty="0" smtClean="0">
                <a:solidFill>
                  <a:srgbClr val="FF0000"/>
                </a:solidFill>
              </a:rPr>
              <a:t>«Sai, ti capiterà questo, ma stai tranquillo».</a:t>
            </a: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12" name="Picture 2" descr="C:\Users\Master\Desktop\Ultime foto\pre11.jpg"/>
          <p:cNvPicPr>
            <a:picLocks noChangeAspect="1" noChangeArrowheads="1"/>
          </p:cNvPicPr>
          <p:nvPr/>
        </p:nvPicPr>
        <p:blipFill>
          <a:blip r:embed="rId2" cstate="print"/>
          <a:srcRect/>
          <a:stretch>
            <a:fillRect/>
          </a:stretch>
        </p:blipFill>
        <p:spPr bwMode="auto">
          <a:xfrm>
            <a:off x="2627784" y="4509120"/>
            <a:ext cx="3857570" cy="2160240"/>
          </a:xfrm>
          <a:prstGeom prst="rect">
            <a:avLst/>
          </a:prstGeom>
          <a:noFill/>
          <a:ln w="25400">
            <a:solidFill>
              <a:schemeClr val="accent3"/>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data 5"/>
          <p:cNvSpPr>
            <a:spLocks noGrp="1"/>
          </p:cNvSpPr>
          <p:nvPr>
            <p:ph type="dt" sz="half" idx="10"/>
          </p:nvPr>
        </p:nvSpPr>
        <p:spPr/>
        <p:txBody>
          <a:bodyPr/>
          <a:lstStyle/>
          <a:p>
            <a:fld id="{EE19D10B-9D01-4778-AA4D-1F655AE17641}"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35</a:t>
            </a:fld>
            <a:endParaRPr lang="it-IT"/>
          </a:p>
        </p:txBody>
      </p:sp>
      <p:sp>
        <p:nvSpPr>
          <p:cNvPr id="9" name="Sottotitolo 8"/>
          <p:cNvSpPr>
            <a:spLocks noGrp="1"/>
          </p:cNvSpPr>
          <p:nvPr>
            <p:ph type="subTitle" idx="1"/>
          </p:nvPr>
        </p:nvSpPr>
        <p:spPr>
          <a:xfrm>
            <a:off x="251520" y="1052736"/>
            <a:ext cx="8640960" cy="498816"/>
          </a:xfrm>
        </p:spPr>
        <p:txBody>
          <a:bodyPr>
            <a:normAutofit lnSpcReduction="10000"/>
          </a:bodyPr>
          <a:lstStyle/>
          <a:p>
            <a:pPr algn="ctr"/>
            <a:r>
              <a:rPr lang="it-IT" sz="2800" b="1" dirty="0" smtClean="0">
                <a:solidFill>
                  <a:srgbClr val="0070C0"/>
                </a:solidFill>
              </a:rPr>
              <a:t>La finzione non deve prevalere sulla realtà</a:t>
            </a:r>
          </a:p>
          <a:p>
            <a:endParaRPr lang="it-IT" dirty="0">
              <a:solidFill>
                <a:srgbClr val="0070C0"/>
              </a:solidFill>
            </a:endParaRPr>
          </a:p>
        </p:txBody>
      </p:sp>
      <p:sp>
        <p:nvSpPr>
          <p:cNvPr id="11" name="Rettangolo 10"/>
          <p:cNvSpPr/>
          <p:nvPr/>
        </p:nvSpPr>
        <p:spPr>
          <a:xfrm>
            <a:off x="251520" y="1556792"/>
            <a:ext cx="8640960" cy="22322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800" b="1" dirty="0" smtClean="0">
              <a:solidFill>
                <a:srgbClr val="FF0000"/>
              </a:solidFill>
            </a:endParaRPr>
          </a:p>
          <a:p>
            <a:pPr algn="ctr"/>
            <a:r>
              <a:rPr lang="it-IT" sz="2800" dirty="0" smtClean="0">
                <a:solidFill>
                  <a:schemeClr val="tx1"/>
                </a:solidFill>
              </a:rPr>
              <a:t>Confrontandosi anche con i modelli televisivi, al ragazzo capiterà di sentirsi in difetto: la sua crescita è senza trucco e senza inganno, facciamogli capire che anche noi abbiamo passato questa fase e che la finzione televisiva è lontana dalla realtà.</a:t>
            </a:r>
            <a:endParaRPr lang="it-IT" sz="3200" b="1" dirty="0" smtClean="0">
              <a:solidFill>
                <a:srgbClr val="FF0000"/>
              </a:solidFill>
            </a:endParaRPr>
          </a:p>
          <a:p>
            <a:pPr lvl="0" algn="just"/>
            <a:endParaRPr lang="it-IT" sz="2000" dirty="0" smtClean="0">
              <a:solidFill>
                <a:schemeClr val="tx1"/>
              </a:solidFill>
            </a:endParaRPr>
          </a:p>
          <a:p>
            <a:pPr lvl="0" algn="just"/>
            <a:endParaRPr lang="it-IT" sz="2000" dirty="0" smtClean="0">
              <a:solidFill>
                <a:schemeClr val="tx1"/>
              </a:solidFill>
            </a:endParaRPr>
          </a:p>
          <a:p>
            <a:pPr lvl="0"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dirty="0" smtClean="0">
              <a:solidFill>
                <a:schemeClr val="tx1"/>
              </a:solidFill>
            </a:endParaRPr>
          </a:p>
          <a:p>
            <a:pPr algn="just"/>
            <a:endParaRPr lang="it-IT" sz="2000" b="1" dirty="0" smtClean="0">
              <a:solidFill>
                <a:srgbClr val="FFFF00"/>
              </a:solidFill>
            </a:endParaRPr>
          </a:p>
          <a:p>
            <a:pPr algn="ctr"/>
            <a:endParaRPr lang="it-IT" dirty="0"/>
          </a:p>
        </p:txBody>
      </p:sp>
      <p:sp>
        <p:nvSpPr>
          <p:cNvPr id="14" name="Titolo 1"/>
          <p:cNvSpPr txBox="1">
            <a:spLocks/>
          </p:cNvSpPr>
          <p:nvPr/>
        </p:nvSpPr>
        <p:spPr>
          <a:xfrm>
            <a:off x="683568" y="260648"/>
            <a:ext cx="77724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smtClean="0">
                <a:ln>
                  <a:noFill/>
                </a:ln>
                <a:solidFill>
                  <a:srgbClr val="FF0000"/>
                </a:solidFill>
                <a:effectLst/>
                <a:uLnTx/>
                <a:uFillTx/>
                <a:latin typeface="+mj-lt"/>
                <a:ea typeface="+mj-ea"/>
                <a:cs typeface="+mj-cs"/>
              </a:rPr>
              <a:t>LA PUBERTA’ NEI RAGAZZI</a:t>
            </a:r>
            <a:endParaRPr kumimoji="0" lang="it-IT" sz="4800" b="1" i="0" u="none" strike="noStrike" kern="1200" cap="none" spc="0" normalizeH="0" baseline="0" noProof="0" dirty="0">
              <a:ln>
                <a:noFill/>
              </a:ln>
              <a:solidFill>
                <a:srgbClr val="FF0000"/>
              </a:solidFill>
              <a:effectLst/>
              <a:uLnTx/>
              <a:uFillTx/>
              <a:latin typeface="+mj-lt"/>
              <a:ea typeface="+mj-ea"/>
              <a:cs typeface="+mj-cs"/>
            </a:endParaRPr>
          </a:p>
        </p:txBody>
      </p:sp>
      <p:pic>
        <p:nvPicPr>
          <p:cNvPr id="3074" name="Picture 2" descr="C:\Users\Master\Desktop\AJLF_Friction-5_1-17-20.jpg"/>
          <p:cNvPicPr>
            <a:picLocks noChangeAspect="1" noChangeArrowheads="1"/>
          </p:cNvPicPr>
          <p:nvPr/>
        </p:nvPicPr>
        <p:blipFill>
          <a:blip r:embed="rId2" cstate="print"/>
          <a:srcRect/>
          <a:stretch>
            <a:fillRect/>
          </a:stretch>
        </p:blipFill>
        <p:spPr bwMode="auto">
          <a:xfrm>
            <a:off x="2627784" y="4005064"/>
            <a:ext cx="3914602" cy="2612153"/>
          </a:xfrm>
          <a:prstGeom prst="rect">
            <a:avLst/>
          </a:prstGeom>
          <a:noFill/>
          <a:ln w="25400">
            <a:solidFill>
              <a:schemeClr val="accent1">
                <a:shade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
                                        <p:tgtEl>
                                          <p:spTgt spid="3074"/>
                                        </p:tgtEl>
                                      </p:cBhvr>
                                    </p:animEffect>
                                    <p:anim calcmode="lin" valueType="num">
                                      <p:cBhvr>
                                        <p:cTn id="15" dur="400" fill="hold"/>
                                        <p:tgtEl>
                                          <p:spTgt spid="3074"/>
                                        </p:tgtEl>
                                        <p:attrNameLst>
                                          <p:attrName>ppt_x</p:attrName>
                                        </p:attrNameLst>
                                      </p:cBhvr>
                                      <p:tavLst>
                                        <p:tav tm="0">
                                          <p:val>
                                            <p:strVal val="#ppt_x"/>
                                          </p:val>
                                        </p:tav>
                                        <p:tav tm="100000">
                                          <p:val>
                                            <p:strVal val="#ppt_x"/>
                                          </p:val>
                                        </p:tav>
                                      </p:tavLst>
                                    </p:anim>
                                    <p:anim calcmode="lin" valueType="num">
                                      <p:cBhvr>
                                        <p:cTn id="16" dur="400" fill="hold"/>
                                        <p:tgtEl>
                                          <p:spTgt spid="307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0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0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3933056"/>
            <a:ext cx="8640960" cy="2448272"/>
          </a:xfrm>
          <a:solidFill>
            <a:srgbClr val="FFFF00"/>
          </a:solidFill>
          <a:ln w="25400">
            <a:solidFill>
              <a:schemeClr val="accent1"/>
            </a:solidFill>
          </a:ln>
        </p:spPr>
        <p:txBody>
          <a:bodyPr>
            <a:noAutofit/>
          </a:bodyPr>
          <a:lstStyle/>
          <a:p>
            <a:r>
              <a:rPr lang="it-IT" b="1" dirty="0">
                <a:solidFill>
                  <a:schemeClr val="tx1"/>
                </a:solidFill>
              </a:rPr>
              <a:t>“Non si deve mai disperare di un fanciullo finché non è giunto alla pubertà. I figli acquistano soltanto allora lo sviluppo delle loro facoltà e soltanto allora si può dare un giudizio su essi</a:t>
            </a:r>
            <a:r>
              <a:rPr lang="it-IT" b="1" dirty="0" smtClean="0">
                <a:solidFill>
                  <a:schemeClr val="tx1"/>
                </a:solidFill>
              </a:rPr>
              <a:t>.”</a:t>
            </a:r>
            <a:endParaRPr lang="it-IT" b="1" dirty="0">
              <a:solidFill>
                <a:schemeClr val="tx1"/>
              </a:solidFill>
            </a:endParaRPr>
          </a:p>
          <a:p>
            <a:r>
              <a:rPr lang="it-IT" sz="2000" b="1" i="1" dirty="0" smtClean="0">
                <a:solidFill>
                  <a:schemeClr val="tx1"/>
                </a:solidFill>
              </a:rPr>
              <a:t>(Napoleone Bonaparte)</a:t>
            </a:r>
            <a:endParaRPr lang="it-IT" sz="2000" b="1" i="1"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36</a:t>
            </a:fld>
            <a:endParaRPr lang="it-IT"/>
          </a:p>
        </p:txBody>
      </p:sp>
      <p:sp>
        <p:nvSpPr>
          <p:cNvPr id="7" name="CasellaDiTesto 6"/>
          <p:cNvSpPr txBox="1"/>
          <p:nvPr/>
        </p:nvSpPr>
        <p:spPr>
          <a:xfrm>
            <a:off x="0" y="980728"/>
            <a:ext cx="9144000" cy="523220"/>
          </a:xfrm>
          <a:prstGeom prst="rect">
            <a:avLst/>
          </a:prstGeom>
          <a:noFill/>
        </p:spPr>
        <p:txBody>
          <a:bodyPr wrap="square" rtlCol="0">
            <a:spAutoFit/>
          </a:bodyPr>
          <a:lstStyle/>
          <a:p>
            <a:pPr algn="ctr"/>
            <a:r>
              <a:rPr lang="it-IT" sz="2800" b="1" dirty="0" smtClean="0">
                <a:solidFill>
                  <a:srgbClr val="0070C0"/>
                </a:solidFill>
              </a:rPr>
              <a:t>Quando</a:t>
            </a:r>
            <a:r>
              <a:rPr lang="it-IT" sz="2800" b="1" dirty="0">
                <a:solidFill>
                  <a:srgbClr val="0070C0"/>
                </a:solidFill>
              </a:rPr>
              <a:t> compare la barba, scompare </a:t>
            </a:r>
            <a:r>
              <a:rPr lang="it-IT" sz="2800" b="1" dirty="0" smtClean="0">
                <a:solidFill>
                  <a:srgbClr val="0070C0"/>
                </a:solidFill>
              </a:rPr>
              <a:t>l'infanzia</a:t>
            </a:r>
            <a:endParaRPr lang="it-IT" sz="2800" b="1" dirty="0">
              <a:solidFill>
                <a:srgbClr val="0070C0"/>
              </a:solidFill>
            </a:endParaRPr>
          </a:p>
        </p:txBody>
      </p:sp>
      <p:pic>
        <p:nvPicPr>
          <p:cNvPr id="24578" name="Picture 2" descr="C:\Users\Master\Desktop\Pubertà\3.jpg"/>
          <p:cNvPicPr>
            <a:picLocks noChangeAspect="1" noChangeArrowheads="1"/>
          </p:cNvPicPr>
          <p:nvPr/>
        </p:nvPicPr>
        <p:blipFill>
          <a:blip r:embed="rId2" cstate="print"/>
          <a:srcRect/>
          <a:stretch>
            <a:fillRect/>
          </a:stretch>
        </p:blipFill>
        <p:spPr bwMode="auto">
          <a:xfrm>
            <a:off x="2987824" y="1556792"/>
            <a:ext cx="3246263" cy="2160240"/>
          </a:xfrm>
          <a:prstGeom prst="rect">
            <a:avLst/>
          </a:prstGeom>
          <a:noFill/>
          <a:ln w="254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100"/>
                                        <p:tgtEl>
                                          <p:spTgt spid="24578"/>
                                        </p:tgtEl>
                                      </p:cBhvr>
                                    </p:animEffect>
                                    <p:anim calcmode="lin" valueType="num">
                                      <p:cBhvr>
                                        <p:cTn id="15" dur="400" fill="hold"/>
                                        <p:tgtEl>
                                          <p:spTgt spid="24578"/>
                                        </p:tgtEl>
                                        <p:attrNameLst>
                                          <p:attrName>ppt_x</p:attrName>
                                        </p:attrNameLst>
                                      </p:cBhvr>
                                      <p:tavLst>
                                        <p:tav tm="0">
                                          <p:val>
                                            <p:strVal val="#ppt_x"/>
                                          </p:val>
                                        </p:tav>
                                        <p:tav tm="100000">
                                          <p:val>
                                            <p:strVal val="#ppt_x"/>
                                          </p:val>
                                        </p:tav>
                                      </p:tavLst>
                                    </p:anim>
                                    <p:anim calcmode="lin" valueType="num">
                                      <p:cBhvr>
                                        <p:cTn id="16" dur="400" fill="hold"/>
                                        <p:tgtEl>
                                          <p:spTgt spid="2457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45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45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332656"/>
            <a:ext cx="7910696" cy="648072"/>
          </a:xfrm>
        </p:spPr>
        <p:txBody>
          <a:bodyPr>
            <a:normAutofit/>
          </a:bodyPr>
          <a:lstStyle/>
          <a:p>
            <a:pPr algn="ctr"/>
            <a:r>
              <a:rPr lang="it-IT" sz="3200" b="1" dirty="0" smtClean="0">
                <a:solidFill>
                  <a:srgbClr val="FF0000"/>
                </a:solidFill>
              </a:rPr>
              <a:t>Confrontiamoci</a:t>
            </a:r>
            <a:endParaRPr lang="it-IT" sz="3200" b="1" dirty="0">
              <a:solidFill>
                <a:srgbClr val="FF0000"/>
              </a:solidFill>
            </a:endParaRPr>
          </a:p>
        </p:txBody>
      </p:sp>
      <p:sp>
        <p:nvSpPr>
          <p:cNvPr id="6" name="Segnaposto data 5"/>
          <p:cNvSpPr>
            <a:spLocks noGrp="1"/>
          </p:cNvSpPr>
          <p:nvPr>
            <p:ph type="dt" sz="half" idx="10"/>
          </p:nvPr>
        </p:nvSpPr>
        <p:spPr/>
        <p:txBody>
          <a:bodyPr/>
          <a:lstStyle/>
          <a:p>
            <a:fld id="{8148A030-B72D-4D60-AC52-C36A3914BC3A}" type="datetime1">
              <a:rPr lang="it-IT" smtClean="0"/>
              <a:pPr/>
              <a:t>01/05/2020</a:t>
            </a:fld>
            <a:endParaRPr lang="it-IT"/>
          </a:p>
        </p:txBody>
      </p:sp>
      <p:sp>
        <p:nvSpPr>
          <p:cNvPr id="7" name="Segnaposto numero diapositiva 6"/>
          <p:cNvSpPr>
            <a:spLocks noGrp="1"/>
          </p:cNvSpPr>
          <p:nvPr>
            <p:ph type="sldNum" sz="quarter" idx="12"/>
          </p:nvPr>
        </p:nvSpPr>
        <p:spPr/>
        <p:txBody>
          <a:bodyPr/>
          <a:lstStyle/>
          <a:p>
            <a:fld id="{004E9C6C-7183-48E3-B448-19E9C1DD1A8F}" type="slidenum">
              <a:rPr lang="it-IT" smtClean="0"/>
              <a:pPr/>
              <a:t>37</a:t>
            </a:fld>
            <a:endParaRPr lang="it-IT"/>
          </a:p>
        </p:txBody>
      </p:sp>
      <p:sp>
        <p:nvSpPr>
          <p:cNvPr id="9" name="Sottotitolo 8"/>
          <p:cNvSpPr>
            <a:spLocks noGrp="1"/>
          </p:cNvSpPr>
          <p:nvPr>
            <p:ph type="subTitle" idx="1"/>
          </p:nvPr>
        </p:nvSpPr>
        <p:spPr>
          <a:xfrm>
            <a:off x="1115616" y="1268760"/>
            <a:ext cx="7416824" cy="5112568"/>
          </a:xfrm>
        </p:spPr>
        <p:txBody>
          <a:bodyPr>
            <a:noAutofit/>
          </a:bodyPr>
          <a:lstStyle/>
          <a:p>
            <a:pPr marL="484632" indent="-457200" algn="just">
              <a:buAutoNum type="arabicPeriod"/>
            </a:pPr>
            <a:r>
              <a:rPr lang="it-IT" sz="2400" dirty="0" smtClean="0">
                <a:solidFill>
                  <a:schemeClr val="tx1"/>
                </a:solidFill>
              </a:rPr>
              <a:t>Quali cambiamenti  a livello fisico ed emotivo avvengono nei ragazzi all’inizio della pubertà?</a:t>
            </a:r>
          </a:p>
          <a:p>
            <a:pPr marL="484632" indent="-457200" algn="just">
              <a:buFont typeface="Wingdings 2"/>
              <a:buAutoNum type="arabicPeriod"/>
            </a:pPr>
            <a:r>
              <a:rPr lang="it-IT" sz="2400" dirty="0" smtClean="0">
                <a:solidFill>
                  <a:schemeClr val="tx1"/>
                </a:solidFill>
              </a:rPr>
              <a:t>Pubertà, preadolescenza e sessualità, sono ancora argomenti spinosi da trattare in famiglia. Perché?</a:t>
            </a:r>
          </a:p>
          <a:p>
            <a:pPr marL="484632" indent="-457200" algn="just">
              <a:buAutoNum type="arabicPeriod"/>
            </a:pPr>
            <a:r>
              <a:rPr lang="it-IT" sz="2400" dirty="0" smtClean="0">
                <a:solidFill>
                  <a:schemeClr val="tx1"/>
                </a:solidFill>
              </a:rPr>
              <a:t>Qual è il tempo più adatto per parlare con i ragazzi della pubertà? </a:t>
            </a:r>
          </a:p>
          <a:p>
            <a:pPr marL="484632" indent="-457200" algn="just">
              <a:buAutoNum type="arabicPeriod"/>
            </a:pPr>
            <a:r>
              <a:rPr lang="it-IT" sz="2400" dirty="0" smtClean="0">
                <a:solidFill>
                  <a:schemeClr val="tx1"/>
                </a:solidFill>
              </a:rPr>
              <a:t>Quali problemi possono sorgere nei ragazzi con l’arrivo della pubertà? Come aiutarli a risolverli?</a:t>
            </a:r>
          </a:p>
          <a:p>
            <a:pPr marL="484632" indent="-457200" algn="just">
              <a:buAutoNum type="arabicPeriod"/>
            </a:pPr>
            <a:r>
              <a:rPr lang="it-IT" sz="2400" dirty="0" smtClean="0">
                <a:solidFill>
                  <a:schemeClr val="tx1"/>
                </a:solidFill>
              </a:rPr>
              <a:t>Alcuni genitori sono restii o non si sentono sufficientemente adeguati a parlare con i figli della pubertà.  In questi casi non si corre il rischio di abbandonarli in un deserto educativo dove a imperare è il prof.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8640960" cy="2880320"/>
          </a:xfrm>
          <a:solidFill>
            <a:srgbClr val="FFFF00"/>
          </a:solidFill>
          <a:ln w="25400">
            <a:solidFill>
              <a:schemeClr val="accent1"/>
            </a:solidFill>
          </a:ln>
        </p:spPr>
        <p:txBody>
          <a:bodyPr>
            <a:normAutofit/>
          </a:bodyPr>
          <a:lstStyle/>
          <a:p>
            <a:pPr algn="just"/>
            <a:r>
              <a:rPr lang="it-IT" sz="2000" b="1" dirty="0">
                <a:solidFill>
                  <a:srgbClr val="FF0000"/>
                </a:solidFill>
              </a:rPr>
              <a:t>La pubertà </a:t>
            </a:r>
            <a:r>
              <a:rPr lang="it-IT" sz="2000" dirty="0" smtClean="0">
                <a:solidFill>
                  <a:schemeClr val="tx1"/>
                </a:solidFill>
              </a:rPr>
              <a:t>è una </a:t>
            </a:r>
            <a:r>
              <a:rPr lang="it-IT" sz="2000" dirty="0">
                <a:solidFill>
                  <a:schemeClr val="tx1"/>
                </a:solidFill>
              </a:rPr>
              <a:t>delle fasi più confuse ed eccitanti nella vita di </a:t>
            </a:r>
            <a:r>
              <a:rPr lang="it-IT" sz="2000" dirty="0" smtClean="0">
                <a:solidFill>
                  <a:schemeClr val="tx1"/>
                </a:solidFill>
              </a:rPr>
              <a:t>un ragazzo.</a:t>
            </a:r>
          </a:p>
          <a:p>
            <a:pPr algn="just"/>
            <a:r>
              <a:rPr lang="it-IT" sz="2000" b="1" dirty="0" smtClean="0">
                <a:solidFill>
                  <a:srgbClr val="FF0000"/>
                </a:solidFill>
              </a:rPr>
              <a:t>Il </a:t>
            </a:r>
            <a:r>
              <a:rPr lang="it-IT" sz="2000" b="1" dirty="0">
                <a:solidFill>
                  <a:srgbClr val="FF0000"/>
                </a:solidFill>
              </a:rPr>
              <a:t>corpo cambia </a:t>
            </a:r>
            <a:r>
              <a:rPr lang="it-IT" sz="2000" dirty="0">
                <a:solidFill>
                  <a:schemeClr val="tx1"/>
                </a:solidFill>
              </a:rPr>
              <a:t>e comincia ad assomigliare di più a quello di un uomo. </a:t>
            </a:r>
            <a:endParaRPr lang="it-IT" sz="2000" dirty="0" smtClean="0">
              <a:solidFill>
                <a:schemeClr val="tx1"/>
              </a:solidFill>
            </a:endParaRPr>
          </a:p>
          <a:p>
            <a:pPr algn="just"/>
            <a:r>
              <a:rPr lang="it-IT" sz="2000" b="1" dirty="0" smtClean="0">
                <a:solidFill>
                  <a:srgbClr val="FF0000"/>
                </a:solidFill>
              </a:rPr>
              <a:t>Si </a:t>
            </a:r>
            <a:r>
              <a:rPr lang="it-IT" sz="2000" b="1" dirty="0">
                <a:solidFill>
                  <a:srgbClr val="FF0000"/>
                </a:solidFill>
              </a:rPr>
              <a:t>diventa più alti</a:t>
            </a:r>
            <a:r>
              <a:rPr lang="it-IT" sz="2000" dirty="0">
                <a:solidFill>
                  <a:schemeClr val="tx1"/>
                </a:solidFill>
              </a:rPr>
              <a:t>, crescono i peli, l'odore del corpo diventa più intenso e oltre agli organi si sviluppano anche gli istinti sessuali. </a:t>
            </a:r>
            <a:endParaRPr lang="it-IT" sz="2000" dirty="0" smtClean="0">
              <a:solidFill>
                <a:schemeClr val="tx1"/>
              </a:solidFill>
            </a:endParaRPr>
          </a:p>
          <a:p>
            <a:pPr algn="just"/>
            <a:r>
              <a:rPr lang="it-IT" sz="2000" b="1" dirty="0" smtClean="0">
                <a:solidFill>
                  <a:srgbClr val="FF0000"/>
                </a:solidFill>
              </a:rPr>
              <a:t>La </a:t>
            </a:r>
            <a:r>
              <a:rPr lang="it-IT" sz="2000" b="1" dirty="0">
                <a:solidFill>
                  <a:srgbClr val="FF0000"/>
                </a:solidFill>
              </a:rPr>
              <a:t>pubertà </a:t>
            </a:r>
            <a:r>
              <a:rPr lang="it-IT" sz="2000" dirty="0" smtClean="0">
                <a:solidFill>
                  <a:schemeClr val="tx1"/>
                </a:solidFill>
              </a:rPr>
              <a:t>porta a </a:t>
            </a:r>
            <a:r>
              <a:rPr lang="it-IT" sz="2000" dirty="0">
                <a:solidFill>
                  <a:schemeClr val="tx1"/>
                </a:solidFill>
              </a:rPr>
              <a:t>cambiamenti fisici ed emotivi </a:t>
            </a:r>
            <a:r>
              <a:rPr lang="it-IT" sz="2000" dirty="0" smtClean="0">
                <a:solidFill>
                  <a:schemeClr val="tx1"/>
                </a:solidFill>
              </a:rPr>
              <a:t>rilevanti. </a:t>
            </a:r>
          </a:p>
          <a:p>
            <a:pPr algn="just"/>
            <a:r>
              <a:rPr lang="it-IT" sz="2000" b="1" dirty="0" smtClean="0">
                <a:solidFill>
                  <a:srgbClr val="FF0000"/>
                </a:solidFill>
              </a:rPr>
              <a:t>Inizia</a:t>
            </a:r>
            <a:r>
              <a:rPr lang="it-IT" sz="2000" dirty="0" smtClean="0">
                <a:solidFill>
                  <a:schemeClr val="tx1"/>
                </a:solidFill>
              </a:rPr>
              <a:t> </a:t>
            </a:r>
            <a:r>
              <a:rPr lang="it-IT" sz="2000" dirty="0">
                <a:solidFill>
                  <a:schemeClr val="tx1"/>
                </a:solidFill>
              </a:rPr>
              <a:t>tipicamente fra i 9 e i 14 anni e si completa tra i 16 e i 18 anni; i cambiamenti seguono uno schema diverso per ciascun individuo. </a:t>
            </a:r>
            <a:endParaRPr lang="it-IT" sz="2000" dirty="0" smtClean="0">
              <a:solidFill>
                <a:schemeClr val="tx1"/>
              </a:solidFill>
            </a:endParaRPr>
          </a:p>
          <a:p>
            <a:pPr algn="just"/>
            <a:r>
              <a:rPr lang="it-IT" sz="2000" b="1" dirty="0" smtClean="0">
                <a:solidFill>
                  <a:srgbClr val="FF0000"/>
                </a:solidFill>
              </a:rPr>
              <a:t>Per </a:t>
            </a:r>
            <a:r>
              <a:rPr lang="it-IT" sz="2000" b="1" dirty="0">
                <a:solidFill>
                  <a:srgbClr val="FF0000"/>
                </a:solidFill>
              </a:rPr>
              <a:t>capire </a:t>
            </a:r>
            <a:r>
              <a:rPr lang="it-IT" sz="2000" dirty="0">
                <a:solidFill>
                  <a:schemeClr val="tx1"/>
                </a:solidFill>
              </a:rPr>
              <a:t>se sei arrivato alla pubertà, segui </a:t>
            </a:r>
            <a:r>
              <a:rPr lang="it-IT" sz="2000" dirty="0" smtClean="0">
                <a:solidFill>
                  <a:schemeClr val="tx1"/>
                </a:solidFill>
              </a:rPr>
              <a:t>le indicazioni proposte.</a:t>
            </a:r>
            <a:endParaRPr lang="it-IT" sz="2000" dirty="0">
              <a:solidFill>
                <a:schemeClr val="tx1"/>
              </a:solidFill>
            </a:endParaRPr>
          </a:p>
          <a:p>
            <a:endParaRPr lang="it-IT" sz="1400" dirty="0"/>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4</a:t>
            </a:fld>
            <a:endParaRPr lang="it-IT"/>
          </a:p>
        </p:txBody>
      </p:sp>
      <p:sp>
        <p:nvSpPr>
          <p:cNvPr id="7" name="CasellaDiTesto 6"/>
          <p:cNvSpPr txBox="1"/>
          <p:nvPr/>
        </p:nvSpPr>
        <p:spPr>
          <a:xfrm>
            <a:off x="971600" y="1124744"/>
            <a:ext cx="7200800" cy="523220"/>
          </a:xfrm>
          <a:prstGeom prst="rect">
            <a:avLst/>
          </a:prstGeom>
          <a:noFill/>
        </p:spPr>
        <p:txBody>
          <a:bodyPr wrap="square" rtlCol="0">
            <a:spAutoFit/>
          </a:bodyPr>
          <a:lstStyle/>
          <a:p>
            <a:pPr algn="ctr"/>
            <a:r>
              <a:rPr lang="it-IT" sz="2800" b="1" dirty="0" smtClean="0">
                <a:solidFill>
                  <a:srgbClr val="0070C0"/>
                </a:solidFill>
              </a:rPr>
              <a:t>Che cos’è la pubertà?</a:t>
            </a:r>
            <a:endParaRPr lang="it-IT" sz="2800" b="1" dirty="0">
              <a:solidFill>
                <a:srgbClr val="0070C0"/>
              </a:solidFill>
            </a:endParaRPr>
          </a:p>
        </p:txBody>
      </p:sp>
      <p:pic>
        <p:nvPicPr>
          <p:cNvPr id="2050" name="Picture 2" descr="C:\Users\Master\Desktop\Pubertà\5.jpg"/>
          <p:cNvPicPr>
            <a:picLocks noChangeAspect="1" noChangeArrowheads="1"/>
          </p:cNvPicPr>
          <p:nvPr/>
        </p:nvPicPr>
        <p:blipFill>
          <a:blip r:embed="rId2" cstate="print"/>
          <a:srcRect/>
          <a:stretch>
            <a:fillRect/>
          </a:stretch>
        </p:blipFill>
        <p:spPr bwMode="auto">
          <a:xfrm>
            <a:off x="3059832" y="4653136"/>
            <a:ext cx="3096344" cy="2006395"/>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
                                        <p:tgtEl>
                                          <p:spTgt spid="2050"/>
                                        </p:tgtEl>
                                      </p:cBhvr>
                                    </p:animEffect>
                                    <p:anim calcmode="lin" valueType="num">
                                      <p:cBhvr>
                                        <p:cTn id="15" dur="400" fill="hold"/>
                                        <p:tgtEl>
                                          <p:spTgt spid="2050"/>
                                        </p:tgtEl>
                                        <p:attrNameLst>
                                          <p:attrName>ppt_x</p:attrName>
                                        </p:attrNameLst>
                                      </p:cBhvr>
                                      <p:tavLst>
                                        <p:tav tm="0">
                                          <p:val>
                                            <p:strVal val="#ppt_x"/>
                                          </p:val>
                                        </p:tav>
                                        <p:tav tm="100000">
                                          <p:val>
                                            <p:strVal val="#ppt_x"/>
                                          </p:val>
                                        </p:tav>
                                      </p:tavLst>
                                    </p:anim>
                                    <p:anim calcmode="lin" valueType="num">
                                      <p:cBhvr>
                                        <p:cTn id="16" dur="400" fill="hold"/>
                                        <p:tgtEl>
                                          <p:spTgt spid="205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1000"/>
                                        <p:tgtEl>
                                          <p:spTgt spid="3">
                                            <p:txEl>
                                              <p:pRg st="5" end="5"/>
                                            </p:txEl>
                                          </p:spTgt>
                                        </p:tgtEl>
                                      </p:cBhvr>
                                    </p:animEffect>
                                    <p:anim calcmode="lin" valueType="num">
                                      <p:cBhvr>
                                        <p:cTn id="6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628800"/>
            <a:ext cx="5400600" cy="4680520"/>
          </a:xfrm>
          <a:solidFill>
            <a:srgbClr val="FFFF00"/>
          </a:solidFill>
          <a:ln w="25400">
            <a:solidFill>
              <a:schemeClr val="accent1"/>
            </a:solidFill>
          </a:ln>
        </p:spPr>
        <p:txBody>
          <a:bodyPr>
            <a:noAutofit/>
          </a:bodyPr>
          <a:lstStyle/>
          <a:p>
            <a:pPr algn="just"/>
            <a:r>
              <a:rPr lang="it-IT" sz="2800" b="1" dirty="0" smtClean="0">
                <a:solidFill>
                  <a:srgbClr val="FF0000"/>
                </a:solidFill>
              </a:rPr>
              <a:t>Gli </a:t>
            </a:r>
            <a:r>
              <a:rPr lang="it-IT" sz="2800" b="1" dirty="0">
                <a:solidFill>
                  <a:srgbClr val="FF0000"/>
                </a:solidFill>
              </a:rPr>
              <a:t>ormoni </a:t>
            </a:r>
            <a:r>
              <a:rPr lang="it-IT" sz="2800" dirty="0">
                <a:solidFill>
                  <a:schemeClr val="tx1"/>
                </a:solidFill>
              </a:rPr>
              <a:t>influenzano le ghiandole sudoripare, cosa che porta ad avere un odore diverso e più intenso. </a:t>
            </a:r>
            <a:endParaRPr lang="it-IT" sz="2800" dirty="0" smtClean="0">
              <a:solidFill>
                <a:schemeClr val="tx1"/>
              </a:solidFill>
            </a:endParaRPr>
          </a:p>
          <a:p>
            <a:pPr algn="just"/>
            <a:r>
              <a:rPr lang="it-IT" sz="2800" b="1" dirty="0" smtClean="0">
                <a:solidFill>
                  <a:srgbClr val="FF0000"/>
                </a:solidFill>
              </a:rPr>
              <a:t>Se </a:t>
            </a:r>
            <a:r>
              <a:rPr lang="it-IT" sz="2800" b="1" dirty="0">
                <a:solidFill>
                  <a:srgbClr val="FF0000"/>
                </a:solidFill>
              </a:rPr>
              <a:t>avverti </a:t>
            </a:r>
            <a:r>
              <a:rPr lang="it-IT" sz="2800" dirty="0">
                <a:solidFill>
                  <a:schemeClr val="tx1"/>
                </a:solidFill>
              </a:rPr>
              <a:t>questo cambiamento allora è tempo di iniziare a usare un deodorante, se non lo stai già facendo. </a:t>
            </a:r>
            <a:endParaRPr lang="it-IT" sz="2800" dirty="0" smtClean="0">
              <a:solidFill>
                <a:schemeClr val="tx1"/>
              </a:solidFill>
            </a:endParaRPr>
          </a:p>
          <a:p>
            <a:pPr algn="just"/>
            <a:r>
              <a:rPr lang="it-IT" sz="2800" b="1" dirty="0" smtClean="0">
                <a:solidFill>
                  <a:srgbClr val="FF0000"/>
                </a:solidFill>
              </a:rPr>
              <a:t>Inoltre</a:t>
            </a:r>
            <a:r>
              <a:rPr lang="it-IT" sz="2800" dirty="0">
                <a:solidFill>
                  <a:schemeClr val="tx1"/>
                </a:solidFill>
              </a:rPr>
              <a:t>, dovresti fare qualche doccia in più per mantenere il corpo pulito e </a:t>
            </a:r>
            <a:r>
              <a:rPr lang="it-IT" sz="2800" dirty="0" smtClean="0">
                <a:solidFill>
                  <a:schemeClr val="tx1"/>
                </a:solidFill>
              </a:rPr>
              <a:t>profumato.</a:t>
            </a:r>
            <a:endParaRPr lang="it-IT" sz="18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5</a:t>
            </a:fld>
            <a:endParaRPr lang="it-IT"/>
          </a:p>
        </p:txBody>
      </p:sp>
      <p:sp>
        <p:nvSpPr>
          <p:cNvPr id="7" name="CasellaDiTesto 6"/>
          <p:cNvSpPr txBox="1"/>
          <p:nvPr/>
        </p:nvSpPr>
        <p:spPr>
          <a:xfrm>
            <a:off x="971600" y="1124744"/>
            <a:ext cx="7200800" cy="523220"/>
          </a:xfrm>
          <a:prstGeom prst="rect">
            <a:avLst/>
          </a:prstGeom>
          <a:noFill/>
        </p:spPr>
        <p:txBody>
          <a:bodyPr wrap="square" rtlCol="0">
            <a:spAutoFit/>
          </a:bodyPr>
          <a:lstStyle/>
          <a:p>
            <a:pPr algn="ctr"/>
            <a:r>
              <a:rPr lang="it-IT" sz="2800" b="1" dirty="0" smtClean="0">
                <a:solidFill>
                  <a:srgbClr val="0070C0"/>
                </a:solidFill>
              </a:rPr>
              <a:t>Nota se il tuo odore è più forte</a:t>
            </a:r>
            <a:endParaRPr lang="it-IT" sz="2800" b="1" dirty="0">
              <a:solidFill>
                <a:srgbClr val="0070C0"/>
              </a:solidFill>
            </a:endParaRPr>
          </a:p>
        </p:txBody>
      </p:sp>
      <p:pic>
        <p:nvPicPr>
          <p:cNvPr id="3074" name="Picture 2" descr="C:\Users\Master\Desktop\nuovo foto\ascella.jpg"/>
          <p:cNvPicPr>
            <a:picLocks noChangeAspect="1" noChangeArrowheads="1"/>
          </p:cNvPicPr>
          <p:nvPr/>
        </p:nvPicPr>
        <p:blipFill>
          <a:blip r:embed="rId2" cstate="print"/>
          <a:srcRect/>
          <a:stretch>
            <a:fillRect/>
          </a:stretch>
        </p:blipFill>
        <p:spPr bwMode="auto">
          <a:xfrm>
            <a:off x="5796136" y="2636912"/>
            <a:ext cx="3096344" cy="2322258"/>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
                                        <p:tgtEl>
                                          <p:spTgt spid="3074"/>
                                        </p:tgtEl>
                                      </p:cBhvr>
                                    </p:animEffect>
                                    <p:anim calcmode="lin" valueType="num">
                                      <p:cBhvr>
                                        <p:cTn id="15" dur="400" fill="hold"/>
                                        <p:tgtEl>
                                          <p:spTgt spid="3074"/>
                                        </p:tgtEl>
                                        <p:attrNameLst>
                                          <p:attrName>ppt_x</p:attrName>
                                        </p:attrNameLst>
                                      </p:cBhvr>
                                      <p:tavLst>
                                        <p:tav tm="0">
                                          <p:val>
                                            <p:strVal val="#ppt_x"/>
                                          </p:val>
                                        </p:tav>
                                        <p:tav tm="100000">
                                          <p:val>
                                            <p:strVal val="#ppt_x"/>
                                          </p:val>
                                        </p:tav>
                                      </p:tavLst>
                                    </p:anim>
                                    <p:anim calcmode="lin" valueType="num">
                                      <p:cBhvr>
                                        <p:cTn id="16" dur="400" fill="hold"/>
                                        <p:tgtEl>
                                          <p:spTgt spid="307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0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0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3923928" y="1772816"/>
            <a:ext cx="4896544" cy="4464496"/>
          </a:xfrm>
          <a:solidFill>
            <a:srgbClr val="FFFF00"/>
          </a:solidFill>
          <a:ln w="25400">
            <a:solidFill>
              <a:schemeClr val="accent1"/>
            </a:solidFill>
          </a:ln>
        </p:spPr>
        <p:txBody>
          <a:bodyPr>
            <a:noAutofit/>
          </a:bodyPr>
          <a:lstStyle/>
          <a:p>
            <a:pPr algn="just"/>
            <a:r>
              <a:rPr lang="it-IT" sz="2400" b="1" dirty="0" smtClean="0">
                <a:solidFill>
                  <a:srgbClr val="FF0000"/>
                </a:solidFill>
              </a:rPr>
              <a:t>Se </a:t>
            </a:r>
            <a:r>
              <a:rPr lang="it-IT" sz="2400" b="1" dirty="0">
                <a:solidFill>
                  <a:srgbClr val="FF0000"/>
                </a:solidFill>
              </a:rPr>
              <a:t>noti </a:t>
            </a:r>
            <a:r>
              <a:rPr lang="it-IT" sz="2400" dirty="0">
                <a:solidFill>
                  <a:schemeClr val="tx1"/>
                </a:solidFill>
              </a:rPr>
              <a:t>un aumento nella misura dei testicoli, sei probabilmente entrato nella pubertà. </a:t>
            </a:r>
            <a:endParaRPr lang="it-IT" sz="2400" dirty="0" smtClean="0">
              <a:solidFill>
                <a:schemeClr val="tx1"/>
              </a:solidFill>
            </a:endParaRPr>
          </a:p>
          <a:p>
            <a:pPr algn="just"/>
            <a:r>
              <a:rPr lang="it-IT" sz="2400" b="1" dirty="0" smtClean="0">
                <a:solidFill>
                  <a:srgbClr val="FF0000"/>
                </a:solidFill>
              </a:rPr>
              <a:t>Questo</a:t>
            </a:r>
            <a:r>
              <a:rPr lang="it-IT" sz="2400" dirty="0" smtClean="0">
                <a:solidFill>
                  <a:schemeClr val="tx1"/>
                </a:solidFill>
              </a:rPr>
              <a:t> </a:t>
            </a:r>
            <a:r>
              <a:rPr lang="it-IT" sz="2400" dirty="0">
                <a:solidFill>
                  <a:schemeClr val="tx1"/>
                </a:solidFill>
              </a:rPr>
              <a:t>è infatti uno dei primi segnali, anche se non sempre è facile da cogliere. </a:t>
            </a:r>
            <a:endParaRPr lang="it-IT" sz="2400" dirty="0" smtClean="0">
              <a:solidFill>
                <a:schemeClr val="tx1"/>
              </a:solidFill>
            </a:endParaRPr>
          </a:p>
          <a:p>
            <a:pPr algn="just"/>
            <a:r>
              <a:rPr lang="it-IT" sz="2400" b="1" dirty="0" smtClean="0">
                <a:solidFill>
                  <a:srgbClr val="FF0000"/>
                </a:solidFill>
              </a:rPr>
              <a:t>I </a:t>
            </a:r>
            <a:r>
              <a:rPr lang="it-IT" sz="2400" b="1" dirty="0">
                <a:solidFill>
                  <a:srgbClr val="FF0000"/>
                </a:solidFill>
              </a:rPr>
              <a:t>testicoli </a:t>
            </a:r>
            <a:r>
              <a:rPr lang="it-IT" sz="2400" dirty="0">
                <a:solidFill>
                  <a:schemeClr val="tx1"/>
                </a:solidFill>
              </a:rPr>
              <a:t>continueranno a crescere fino all'età adulta</a:t>
            </a:r>
            <a:r>
              <a:rPr lang="it-IT" sz="2400" dirty="0" smtClean="0">
                <a:solidFill>
                  <a:schemeClr val="tx1"/>
                </a:solidFill>
              </a:rPr>
              <a:t>.</a:t>
            </a:r>
            <a:endParaRPr lang="it-IT" sz="2400" dirty="0">
              <a:solidFill>
                <a:schemeClr val="tx1"/>
              </a:solidFill>
            </a:endParaRPr>
          </a:p>
          <a:p>
            <a:pPr marL="0" lvl="1" algn="just"/>
            <a:r>
              <a:rPr lang="it-IT" sz="2400" b="1" dirty="0">
                <a:solidFill>
                  <a:srgbClr val="FF0000"/>
                </a:solidFill>
              </a:rPr>
              <a:t>Questo aumento </a:t>
            </a:r>
            <a:r>
              <a:rPr lang="it-IT" sz="2400" dirty="0">
                <a:solidFill>
                  <a:schemeClr val="tx1"/>
                </a:solidFill>
              </a:rPr>
              <a:t>delle dimensioni causerà un maggiore abbassamento dei testicoli all'interno dello scroto.</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6</a:t>
            </a:fld>
            <a:endParaRPr lang="it-IT"/>
          </a:p>
        </p:txBody>
      </p:sp>
      <p:sp>
        <p:nvSpPr>
          <p:cNvPr id="7" name="CasellaDiTesto 6"/>
          <p:cNvSpPr txBox="1"/>
          <p:nvPr/>
        </p:nvSpPr>
        <p:spPr>
          <a:xfrm>
            <a:off x="971600" y="1124744"/>
            <a:ext cx="7200800" cy="523220"/>
          </a:xfrm>
          <a:prstGeom prst="rect">
            <a:avLst/>
          </a:prstGeom>
          <a:noFill/>
        </p:spPr>
        <p:txBody>
          <a:bodyPr wrap="square" rtlCol="0">
            <a:spAutoFit/>
          </a:bodyPr>
          <a:lstStyle/>
          <a:p>
            <a:pPr algn="ctr"/>
            <a:r>
              <a:rPr lang="it-IT" sz="2800" b="1" dirty="0" smtClean="0">
                <a:solidFill>
                  <a:srgbClr val="0070C0"/>
                </a:solidFill>
              </a:rPr>
              <a:t>Nota l'incremento delle dimensioni dei testicoli</a:t>
            </a:r>
            <a:endParaRPr lang="it-IT" sz="2800" b="1" dirty="0">
              <a:solidFill>
                <a:srgbClr val="0070C0"/>
              </a:solidFill>
            </a:endParaRPr>
          </a:p>
        </p:txBody>
      </p:sp>
      <p:pic>
        <p:nvPicPr>
          <p:cNvPr id="4098" name="Picture 2" descr="C:\Users\Master\Desktop\nuovo foto\testicoli.jpg"/>
          <p:cNvPicPr>
            <a:picLocks noChangeAspect="1" noChangeArrowheads="1"/>
          </p:cNvPicPr>
          <p:nvPr/>
        </p:nvPicPr>
        <p:blipFill>
          <a:blip r:embed="rId2" cstate="print"/>
          <a:srcRect/>
          <a:stretch>
            <a:fillRect/>
          </a:stretch>
        </p:blipFill>
        <p:spPr bwMode="auto">
          <a:xfrm>
            <a:off x="323528" y="2636912"/>
            <a:ext cx="3422155" cy="2566616"/>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
                                        <p:tgtEl>
                                          <p:spTgt spid="4098"/>
                                        </p:tgtEl>
                                      </p:cBhvr>
                                    </p:animEffect>
                                    <p:anim calcmode="lin" valueType="num">
                                      <p:cBhvr>
                                        <p:cTn id="15" dur="400" fill="hold"/>
                                        <p:tgtEl>
                                          <p:spTgt spid="4098"/>
                                        </p:tgtEl>
                                        <p:attrNameLst>
                                          <p:attrName>ppt_x</p:attrName>
                                        </p:attrNameLst>
                                      </p:cBhvr>
                                      <p:tavLst>
                                        <p:tav tm="0">
                                          <p:val>
                                            <p:strVal val="#ppt_x"/>
                                          </p:val>
                                        </p:tav>
                                        <p:tav tm="100000">
                                          <p:val>
                                            <p:strVal val="#ppt_x"/>
                                          </p:val>
                                        </p:tav>
                                      </p:tavLst>
                                    </p:anim>
                                    <p:anim calcmode="lin" valueType="num">
                                      <p:cBhvr>
                                        <p:cTn id="16" dur="400" fill="hold"/>
                                        <p:tgtEl>
                                          <p:spTgt spid="409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0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0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00808"/>
            <a:ext cx="8640960" cy="2304256"/>
          </a:xfrm>
          <a:solidFill>
            <a:srgbClr val="FFFF00"/>
          </a:solidFill>
          <a:ln w="25400">
            <a:solidFill>
              <a:schemeClr val="accent1"/>
            </a:solidFill>
          </a:ln>
        </p:spPr>
        <p:txBody>
          <a:bodyPr>
            <a:noAutofit/>
          </a:bodyPr>
          <a:lstStyle/>
          <a:p>
            <a:pPr algn="just"/>
            <a:r>
              <a:rPr lang="it-IT" sz="2800" b="1" dirty="0" smtClean="0">
                <a:solidFill>
                  <a:srgbClr val="FF0000"/>
                </a:solidFill>
              </a:rPr>
              <a:t>Circa</a:t>
            </a:r>
            <a:r>
              <a:rPr lang="it-IT" sz="2800" dirty="0" smtClean="0">
                <a:solidFill>
                  <a:schemeClr val="tx1"/>
                </a:solidFill>
              </a:rPr>
              <a:t> </a:t>
            </a:r>
            <a:r>
              <a:rPr lang="it-IT" sz="2800" dirty="0">
                <a:solidFill>
                  <a:schemeClr val="tx1"/>
                </a:solidFill>
              </a:rPr>
              <a:t>un anno dopo l'ingrossamento dei testicoli, anche pene e scroto cambieranno. </a:t>
            </a:r>
            <a:endParaRPr lang="it-IT" sz="2800" dirty="0" smtClean="0">
              <a:solidFill>
                <a:schemeClr val="tx1"/>
              </a:solidFill>
            </a:endParaRPr>
          </a:p>
          <a:p>
            <a:pPr algn="just"/>
            <a:r>
              <a:rPr lang="it-IT" sz="2800" b="1" dirty="0" smtClean="0">
                <a:solidFill>
                  <a:srgbClr val="FF0000"/>
                </a:solidFill>
              </a:rPr>
              <a:t>Il </a:t>
            </a:r>
            <a:r>
              <a:rPr lang="it-IT" sz="2800" b="1" dirty="0">
                <a:solidFill>
                  <a:srgbClr val="FF0000"/>
                </a:solidFill>
              </a:rPr>
              <a:t>pene </a:t>
            </a:r>
            <a:r>
              <a:rPr lang="it-IT" sz="2800" dirty="0">
                <a:solidFill>
                  <a:schemeClr val="tx1"/>
                </a:solidFill>
              </a:rPr>
              <a:t>si allungherà, aumentando leggermente anche in larghezza. </a:t>
            </a:r>
            <a:endParaRPr lang="it-IT" sz="2800" dirty="0" smtClean="0">
              <a:solidFill>
                <a:schemeClr val="tx1"/>
              </a:solidFill>
            </a:endParaRPr>
          </a:p>
          <a:p>
            <a:pPr algn="just"/>
            <a:r>
              <a:rPr lang="it-IT" sz="2800" b="1" dirty="0" smtClean="0">
                <a:solidFill>
                  <a:srgbClr val="FF0000"/>
                </a:solidFill>
              </a:rPr>
              <a:t>I </a:t>
            </a:r>
            <a:r>
              <a:rPr lang="it-IT" sz="2800" b="1" dirty="0">
                <a:solidFill>
                  <a:srgbClr val="FF0000"/>
                </a:solidFill>
              </a:rPr>
              <a:t>testicoli </a:t>
            </a:r>
            <a:r>
              <a:rPr lang="it-IT" sz="2800" dirty="0">
                <a:solidFill>
                  <a:schemeClr val="tx1"/>
                </a:solidFill>
              </a:rPr>
              <a:t>continueranno a svilupparsi fino all'età </a:t>
            </a:r>
            <a:r>
              <a:rPr lang="it-IT" sz="2800" dirty="0" smtClean="0">
                <a:solidFill>
                  <a:schemeClr val="tx1"/>
                </a:solidFill>
              </a:rPr>
              <a:t>adulta.</a:t>
            </a:r>
            <a:endParaRPr lang="it-IT" sz="2800" dirty="0">
              <a:solidFill>
                <a:schemeClr val="tx1"/>
              </a:solidFill>
            </a:endParaRP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7</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l'aumento delle dimensioni del pene e dello scroto</a:t>
            </a:r>
            <a:endParaRPr lang="it-IT" sz="2800" b="1" dirty="0">
              <a:solidFill>
                <a:srgbClr val="0070C0"/>
              </a:solidFill>
            </a:endParaRPr>
          </a:p>
        </p:txBody>
      </p:sp>
      <p:pic>
        <p:nvPicPr>
          <p:cNvPr id="5122" name="Picture 2" descr="C:\Users\Master\Desktop\nuovo foto\dimension.jpg"/>
          <p:cNvPicPr>
            <a:picLocks noChangeAspect="1" noChangeArrowheads="1"/>
          </p:cNvPicPr>
          <p:nvPr/>
        </p:nvPicPr>
        <p:blipFill>
          <a:blip r:embed="rId2" cstate="print"/>
          <a:srcRect l="15328" b="12409"/>
          <a:stretch>
            <a:fillRect/>
          </a:stretch>
        </p:blipFill>
        <p:spPr bwMode="auto">
          <a:xfrm>
            <a:off x="1043608" y="4149080"/>
            <a:ext cx="2952328" cy="2290600"/>
          </a:xfrm>
          <a:prstGeom prst="rect">
            <a:avLst/>
          </a:prstGeom>
          <a:noFill/>
          <a:ln w="25400">
            <a:solidFill>
              <a:schemeClr val="accent1"/>
            </a:solidFill>
          </a:ln>
        </p:spPr>
      </p:pic>
      <p:pic>
        <p:nvPicPr>
          <p:cNvPr id="1026" name="Picture 2" descr="C:\Users\Master\Desktop\download.jpg"/>
          <p:cNvPicPr>
            <a:picLocks noChangeAspect="1" noChangeArrowheads="1"/>
          </p:cNvPicPr>
          <p:nvPr/>
        </p:nvPicPr>
        <p:blipFill>
          <a:blip r:embed="rId3" cstate="print"/>
          <a:srcRect/>
          <a:stretch>
            <a:fillRect/>
          </a:stretch>
        </p:blipFill>
        <p:spPr bwMode="auto">
          <a:xfrm>
            <a:off x="4564800" y="4077072"/>
            <a:ext cx="3906434"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
                                        <p:tgtEl>
                                          <p:spTgt spid="5122"/>
                                        </p:tgtEl>
                                      </p:cBhvr>
                                    </p:animEffect>
                                    <p:anim calcmode="lin" valueType="num">
                                      <p:cBhvr>
                                        <p:cTn id="15" dur="400" fill="hold"/>
                                        <p:tgtEl>
                                          <p:spTgt spid="5122"/>
                                        </p:tgtEl>
                                        <p:attrNameLst>
                                          <p:attrName>ppt_x</p:attrName>
                                        </p:attrNameLst>
                                      </p:cBhvr>
                                      <p:tavLst>
                                        <p:tav tm="0">
                                          <p:val>
                                            <p:strVal val="#ppt_x"/>
                                          </p:val>
                                        </p:tav>
                                        <p:tav tm="100000">
                                          <p:val>
                                            <p:strVal val="#ppt_x"/>
                                          </p:val>
                                        </p:tav>
                                      </p:tavLst>
                                    </p:anim>
                                    <p:anim calcmode="lin" valueType="num">
                                      <p:cBhvr>
                                        <p:cTn id="16" dur="400" fill="hold"/>
                                        <p:tgtEl>
                                          <p:spTgt spid="512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
                                        <p:tgtEl>
                                          <p:spTgt spid="1026"/>
                                        </p:tgtEl>
                                      </p:cBhvr>
                                    </p:animEffect>
                                    <p:anim calcmode="lin" valueType="num">
                                      <p:cBhvr>
                                        <p:cTn id="24" dur="400" fill="hold"/>
                                        <p:tgtEl>
                                          <p:spTgt spid="1026"/>
                                        </p:tgtEl>
                                        <p:attrNameLst>
                                          <p:attrName>ppt_x</p:attrName>
                                        </p:attrNameLst>
                                      </p:cBhvr>
                                      <p:tavLst>
                                        <p:tav tm="0">
                                          <p:val>
                                            <p:strVal val="#ppt_x"/>
                                          </p:val>
                                        </p:tav>
                                        <p:tav tm="100000">
                                          <p:val>
                                            <p:strVal val="#ppt_x"/>
                                          </p:val>
                                        </p:tav>
                                      </p:tavLst>
                                    </p:anim>
                                    <p:anim calcmode="lin" valueType="num">
                                      <p:cBhvr>
                                        <p:cTn id="25" dur="400" fill="hold"/>
                                        <p:tgtEl>
                                          <p:spTgt spid="102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Effect transition="in" filter="fade">
                                      <p:cBhvr>
                                        <p:cTn id="32" dur="1000"/>
                                        <p:tgtEl>
                                          <p:spTgt spid="3">
                                            <p:bg/>
                                          </p:spTgt>
                                        </p:tgtEl>
                                      </p:cBhvr>
                                    </p:animEffect>
                                    <p:anim calcmode="lin" valueType="num">
                                      <p:cBhvr>
                                        <p:cTn id="33" dur="1000" fill="hold"/>
                                        <p:tgtEl>
                                          <p:spTgt spid="3">
                                            <p:bg/>
                                          </p:spTgt>
                                        </p:tgtEl>
                                        <p:attrNameLst>
                                          <p:attrName>ppt_x</p:attrName>
                                        </p:attrNameLst>
                                      </p:cBhvr>
                                      <p:tavLst>
                                        <p:tav tm="0">
                                          <p:val>
                                            <p:strVal val="#ppt_x"/>
                                          </p:val>
                                        </p:tav>
                                        <p:tav tm="100000">
                                          <p:val>
                                            <p:strVal val="#ppt_x"/>
                                          </p:val>
                                        </p:tav>
                                      </p:tavLst>
                                    </p:anim>
                                    <p:anim calcmode="lin" valueType="num">
                                      <p:cBhvr>
                                        <p:cTn id="3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1000"/>
                                        <p:tgtEl>
                                          <p:spTgt spid="3">
                                            <p:txEl>
                                              <p:pRg st="1" end="1"/>
                                            </p:txEl>
                                          </p:spTgt>
                                        </p:tgtEl>
                                      </p:cBhvr>
                                    </p:animEffect>
                                    <p:anim calcmode="lin" valueType="num">
                                      <p:cBhvr>
                                        <p:cTn id="4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1000"/>
                                        <p:tgtEl>
                                          <p:spTgt spid="3">
                                            <p:txEl>
                                              <p:pRg st="2" end="2"/>
                                            </p:txEl>
                                          </p:spTgt>
                                        </p:tgtEl>
                                      </p:cBhvr>
                                    </p:animEffect>
                                    <p:anim calcmode="lin" valueType="num">
                                      <p:cBhvr>
                                        <p:cTn id="5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699792" y="1844824"/>
            <a:ext cx="6192688" cy="4608512"/>
          </a:xfrm>
          <a:solidFill>
            <a:srgbClr val="FFFF00"/>
          </a:solidFill>
          <a:ln w="25400">
            <a:solidFill>
              <a:schemeClr val="accent1"/>
            </a:solidFill>
          </a:ln>
        </p:spPr>
        <p:txBody>
          <a:bodyPr>
            <a:noAutofit/>
          </a:bodyPr>
          <a:lstStyle/>
          <a:p>
            <a:pPr algn="just"/>
            <a:r>
              <a:rPr lang="it-IT" sz="2400" b="1" dirty="0" smtClean="0">
                <a:solidFill>
                  <a:srgbClr val="FF0000"/>
                </a:solidFill>
              </a:rPr>
              <a:t>Se </a:t>
            </a:r>
            <a:r>
              <a:rPr lang="it-IT" sz="2400" b="1" dirty="0">
                <a:solidFill>
                  <a:srgbClr val="FF0000"/>
                </a:solidFill>
              </a:rPr>
              <a:t>non sei circonciso</a:t>
            </a:r>
            <a:r>
              <a:rPr lang="it-IT" sz="2400" dirty="0">
                <a:solidFill>
                  <a:schemeClr val="tx1"/>
                </a:solidFill>
              </a:rPr>
              <a:t>, la pelle del prepuzio diventerà gradualmente più lenta durante la pubertà, diventando abbastanza elastica da essere ritratta per lasciare libero il glande</a:t>
            </a:r>
            <a:r>
              <a:rPr lang="it-IT" sz="2400" dirty="0" smtClean="0">
                <a:solidFill>
                  <a:schemeClr val="tx1"/>
                </a:solidFill>
              </a:rPr>
              <a:t>.</a:t>
            </a:r>
          </a:p>
          <a:p>
            <a:pPr marL="0" lvl="1" algn="just"/>
            <a:r>
              <a:rPr lang="it-IT" sz="2400" b="1" dirty="0" smtClean="0">
                <a:solidFill>
                  <a:srgbClr val="FF0000"/>
                </a:solidFill>
              </a:rPr>
              <a:t>Una </a:t>
            </a:r>
            <a:r>
              <a:rPr lang="it-IT" sz="2400" b="1" dirty="0">
                <a:solidFill>
                  <a:srgbClr val="FF0000"/>
                </a:solidFill>
              </a:rPr>
              <a:t>volta </a:t>
            </a:r>
            <a:r>
              <a:rPr lang="it-IT" sz="2400" dirty="0">
                <a:solidFill>
                  <a:schemeClr val="tx1"/>
                </a:solidFill>
              </a:rPr>
              <a:t>che riesci a ritrarre il tuo prepuzio, dovresti provare a farlo mentre fai il bagno o la doccia, per pulire la punta del tuo pene e poi ricoprirla</a:t>
            </a:r>
            <a:r>
              <a:rPr lang="it-IT" sz="2400" dirty="0" smtClean="0">
                <a:solidFill>
                  <a:schemeClr val="tx1"/>
                </a:solidFill>
              </a:rPr>
              <a:t>.</a:t>
            </a:r>
          </a:p>
          <a:p>
            <a:pPr marL="0" lvl="1" algn="just"/>
            <a:r>
              <a:rPr lang="it-IT" sz="2400" b="1" dirty="0" smtClean="0">
                <a:solidFill>
                  <a:srgbClr val="FF0000"/>
                </a:solidFill>
              </a:rPr>
              <a:t>Se </a:t>
            </a:r>
            <a:r>
              <a:rPr lang="it-IT" sz="2400" b="1" dirty="0">
                <a:solidFill>
                  <a:srgbClr val="FF0000"/>
                </a:solidFill>
              </a:rPr>
              <a:t>preferisci urinare </a:t>
            </a:r>
            <a:r>
              <a:rPr lang="it-IT" sz="2400" dirty="0">
                <a:solidFill>
                  <a:schemeClr val="tx1"/>
                </a:solidFill>
              </a:rPr>
              <a:t>(fare la pipì) in piedi, e riesci a ritrarre completamente il tuo prepuzio, puoi anche scegliere di farlo prima di fare la pipì, e di non ritrarlo dopo aver finito di fare la pipì.</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8</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se riesci a ritrarre la pelle del prepuzio</a:t>
            </a:r>
            <a:endParaRPr lang="it-IT" sz="2800" b="1" dirty="0">
              <a:solidFill>
                <a:srgbClr val="0070C0"/>
              </a:solidFill>
            </a:endParaRPr>
          </a:p>
        </p:txBody>
      </p:sp>
      <p:pic>
        <p:nvPicPr>
          <p:cNvPr id="6146" name="Picture 2" descr="C:\Users\Master\Desktop\nuovo foto\prepuz.jpg"/>
          <p:cNvPicPr>
            <a:picLocks noChangeAspect="1" noChangeArrowheads="1"/>
          </p:cNvPicPr>
          <p:nvPr/>
        </p:nvPicPr>
        <p:blipFill>
          <a:blip r:embed="rId2" cstate="print"/>
          <a:srcRect/>
          <a:stretch>
            <a:fillRect/>
          </a:stretch>
        </p:blipFill>
        <p:spPr bwMode="auto">
          <a:xfrm>
            <a:off x="251520" y="3140968"/>
            <a:ext cx="2304256" cy="1728192"/>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
                                        <p:tgtEl>
                                          <p:spTgt spid="6146"/>
                                        </p:tgtEl>
                                      </p:cBhvr>
                                    </p:animEffect>
                                    <p:anim calcmode="lin" valueType="num">
                                      <p:cBhvr>
                                        <p:cTn id="15" dur="400" fill="hold"/>
                                        <p:tgtEl>
                                          <p:spTgt spid="6146"/>
                                        </p:tgtEl>
                                        <p:attrNameLst>
                                          <p:attrName>ppt_x</p:attrName>
                                        </p:attrNameLst>
                                      </p:cBhvr>
                                      <p:tavLst>
                                        <p:tav tm="0">
                                          <p:val>
                                            <p:strVal val="#ppt_x"/>
                                          </p:val>
                                        </p:tav>
                                        <p:tav tm="100000">
                                          <p:val>
                                            <p:strVal val="#ppt_x"/>
                                          </p:val>
                                        </p:tav>
                                      </p:tavLst>
                                    </p:anim>
                                    <p:anim calcmode="lin" valueType="num">
                                      <p:cBhvr>
                                        <p:cTn id="16" dur="400" fill="hold"/>
                                        <p:tgtEl>
                                          <p:spTgt spid="614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1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1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936104"/>
          </a:xfrm>
        </p:spPr>
        <p:txBody>
          <a:bodyPr>
            <a:normAutofit/>
          </a:bodyPr>
          <a:lstStyle/>
          <a:p>
            <a:r>
              <a:rPr lang="it-IT" sz="4800" b="1" dirty="0" smtClean="0">
                <a:solidFill>
                  <a:srgbClr val="FF0000"/>
                </a:solidFill>
              </a:rPr>
              <a:t>LA PUBERTA’ NEI RAGAZZI</a:t>
            </a:r>
            <a:endParaRPr lang="it-IT" sz="4800" b="1" dirty="0">
              <a:solidFill>
                <a:srgbClr val="FF0000"/>
              </a:solidFill>
            </a:endParaRPr>
          </a:p>
        </p:txBody>
      </p:sp>
      <p:sp>
        <p:nvSpPr>
          <p:cNvPr id="3" name="Sottotitolo 2"/>
          <p:cNvSpPr>
            <a:spLocks noGrp="1"/>
          </p:cNvSpPr>
          <p:nvPr>
            <p:ph type="subTitle" idx="1"/>
          </p:nvPr>
        </p:nvSpPr>
        <p:spPr>
          <a:xfrm>
            <a:off x="251520" y="1772816"/>
            <a:ext cx="6192688" cy="4608512"/>
          </a:xfrm>
          <a:solidFill>
            <a:srgbClr val="FFFF00"/>
          </a:solidFill>
          <a:ln w="25400">
            <a:solidFill>
              <a:schemeClr val="accent1"/>
            </a:solidFill>
          </a:ln>
        </p:spPr>
        <p:txBody>
          <a:bodyPr>
            <a:noAutofit/>
          </a:bodyPr>
          <a:lstStyle/>
          <a:p>
            <a:pPr algn="just"/>
            <a:r>
              <a:rPr lang="it-IT" sz="1800" b="1" dirty="0" smtClean="0">
                <a:solidFill>
                  <a:srgbClr val="FF0000"/>
                </a:solidFill>
              </a:rPr>
              <a:t>Una </a:t>
            </a:r>
            <a:r>
              <a:rPr lang="it-IT" sz="1800" b="1" dirty="0">
                <a:solidFill>
                  <a:srgbClr val="FF0000"/>
                </a:solidFill>
              </a:rPr>
              <a:t>volta </a:t>
            </a:r>
            <a:r>
              <a:rPr lang="it-IT" sz="1800" dirty="0">
                <a:solidFill>
                  <a:schemeClr val="tx1"/>
                </a:solidFill>
              </a:rPr>
              <a:t>che i testicoli iniziano a crescere, noterai la presenza di peli in parti del corpo in cui prima non ne avevi o erano sottili. </a:t>
            </a:r>
            <a:endParaRPr lang="it-IT" sz="1800" dirty="0" smtClean="0">
              <a:solidFill>
                <a:schemeClr val="tx1"/>
              </a:solidFill>
            </a:endParaRPr>
          </a:p>
          <a:p>
            <a:pPr algn="just"/>
            <a:r>
              <a:rPr lang="it-IT" sz="1800" b="1" dirty="0" smtClean="0">
                <a:solidFill>
                  <a:srgbClr val="FF0000"/>
                </a:solidFill>
              </a:rPr>
              <a:t>Ti </a:t>
            </a:r>
            <a:r>
              <a:rPr lang="it-IT" sz="1800" b="1" dirty="0">
                <a:solidFill>
                  <a:srgbClr val="FF0000"/>
                </a:solidFill>
              </a:rPr>
              <a:t>cresceranno </a:t>
            </a:r>
            <a:r>
              <a:rPr lang="it-IT" sz="1800" dirty="0">
                <a:solidFill>
                  <a:schemeClr val="tx1"/>
                </a:solidFill>
              </a:rPr>
              <a:t>sotto le ascelle, nella zona pubica, su braccia, gambe, petto e viso. </a:t>
            </a:r>
            <a:endParaRPr lang="it-IT" sz="1800" dirty="0" smtClean="0">
              <a:solidFill>
                <a:schemeClr val="tx1"/>
              </a:solidFill>
            </a:endParaRPr>
          </a:p>
          <a:p>
            <a:pPr algn="just"/>
            <a:r>
              <a:rPr lang="it-IT" sz="1800" b="1" dirty="0" smtClean="0">
                <a:solidFill>
                  <a:srgbClr val="FF0000"/>
                </a:solidFill>
              </a:rPr>
              <a:t>Non </a:t>
            </a:r>
            <a:r>
              <a:rPr lang="it-IT" sz="1800" b="1" dirty="0">
                <a:solidFill>
                  <a:srgbClr val="FF0000"/>
                </a:solidFill>
              </a:rPr>
              <a:t>solo </a:t>
            </a:r>
            <a:r>
              <a:rPr lang="it-IT" sz="1800" dirty="0">
                <a:solidFill>
                  <a:schemeClr val="tx1"/>
                </a:solidFill>
              </a:rPr>
              <a:t>spunteranno in zone nuove, ma saranno anche più spessi e scuri del solito. </a:t>
            </a:r>
            <a:endParaRPr lang="it-IT" sz="1800" dirty="0" smtClean="0">
              <a:solidFill>
                <a:schemeClr val="tx1"/>
              </a:solidFill>
            </a:endParaRPr>
          </a:p>
          <a:p>
            <a:pPr algn="just"/>
            <a:r>
              <a:rPr lang="it-IT" sz="1800" b="1" dirty="0" smtClean="0">
                <a:solidFill>
                  <a:srgbClr val="FF0000"/>
                </a:solidFill>
              </a:rPr>
              <a:t>Quelli </a:t>
            </a:r>
            <a:r>
              <a:rPr lang="it-IT" sz="1800" b="1" dirty="0">
                <a:solidFill>
                  <a:srgbClr val="FF0000"/>
                </a:solidFill>
              </a:rPr>
              <a:t>della barba </a:t>
            </a:r>
            <a:r>
              <a:rPr lang="it-IT" sz="1800" dirty="0">
                <a:solidFill>
                  <a:schemeClr val="tx1"/>
                </a:solidFill>
              </a:rPr>
              <a:t>e delle ascelle spunteranno circa due anni dopo quelli della zona pubica. </a:t>
            </a:r>
          </a:p>
          <a:p>
            <a:pPr marL="0" lvl="1" algn="just"/>
            <a:r>
              <a:rPr lang="it-IT" sz="1800" b="1" dirty="0">
                <a:solidFill>
                  <a:srgbClr val="FF0000"/>
                </a:solidFill>
              </a:rPr>
              <a:t>Ogni corpo è diverso</a:t>
            </a:r>
            <a:r>
              <a:rPr lang="it-IT" sz="1800" dirty="0">
                <a:solidFill>
                  <a:schemeClr val="tx1"/>
                </a:solidFill>
              </a:rPr>
              <a:t>. Alcuni ragazzi non sperimentano grandi cambiamenti mentre ad altri potrebbero sviluppare una peluria molto fitta. </a:t>
            </a:r>
            <a:endParaRPr lang="it-IT" sz="1800" dirty="0" smtClean="0">
              <a:solidFill>
                <a:schemeClr val="tx1"/>
              </a:solidFill>
            </a:endParaRPr>
          </a:p>
          <a:p>
            <a:pPr marL="0" lvl="1" algn="just"/>
            <a:r>
              <a:rPr lang="it-IT" sz="1800" b="1" dirty="0" smtClean="0">
                <a:solidFill>
                  <a:srgbClr val="FF0000"/>
                </a:solidFill>
              </a:rPr>
              <a:t>Questo</a:t>
            </a:r>
            <a:r>
              <a:rPr lang="it-IT" sz="1800" dirty="0" smtClean="0">
                <a:solidFill>
                  <a:schemeClr val="tx1"/>
                </a:solidFill>
              </a:rPr>
              <a:t> </a:t>
            </a:r>
            <a:r>
              <a:rPr lang="it-IT" sz="1800" dirty="0">
                <a:solidFill>
                  <a:schemeClr val="tx1"/>
                </a:solidFill>
              </a:rPr>
              <a:t>perché ci sono persone naturalmente più pelose di altre, si tratta di un fattore genetico.</a:t>
            </a:r>
          </a:p>
          <a:p>
            <a:pPr marL="0" lvl="1" algn="just"/>
            <a:r>
              <a:rPr lang="it-IT" sz="1800" b="1" dirty="0">
                <a:solidFill>
                  <a:srgbClr val="FF0000"/>
                </a:solidFill>
              </a:rPr>
              <a:t>I peli dell'area pubica </a:t>
            </a:r>
            <a:r>
              <a:rPr lang="it-IT" sz="1800" dirty="0">
                <a:solidFill>
                  <a:schemeClr val="tx1"/>
                </a:solidFill>
              </a:rPr>
              <a:t>e delle ascelle possono diventare anche più scuri, ricci e ruvidi rispetto a tutti gli altri.</a:t>
            </a:r>
          </a:p>
        </p:txBody>
      </p:sp>
      <p:sp>
        <p:nvSpPr>
          <p:cNvPr id="5" name="Segnaposto data 4"/>
          <p:cNvSpPr>
            <a:spLocks noGrp="1"/>
          </p:cNvSpPr>
          <p:nvPr>
            <p:ph type="dt" sz="half" idx="10"/>
          </p:nvPr>
        </p:nvSpPr>
        <p:spPr/>
        <p:txBody>
          <a:bodyPr/>
          <a:lstStyle/>
          <a:p>
            <a:r>
              <a:rPr lang="it-IT" smtClean="0"/>
              <a:t>26/03/2020</a:t>
            </a:r>
            <a:endParaRPr lang="it-IT"/>
          </a:p>
        </p:txBody>
      </p:sp>
      <p:sp>
        <p:nvSpPr>
          <p:cNvPr id="6" name="Segnaposto numero diapositiva 5"/>
          <p:cNvSpPr>
            <a:spLocks noGrp="1"/>
          </p:cNvSpPr>
          <p:nvPr>
            <p:ph type="sldNum" sz="quarter" idx="12"/>
          </p:nvPr>
        </p:nvSpPr>
        <p:spPr/>
        <p:txBody>
          <a:bodyPr/>
          <a:lstStyle/>
          <a:p>
            <a:fld id="{37E1EC30-3DCC-47CB-B0D3-0C4B0D8ECE67}" type="slidenum">
              <a:rPr lang="it-IT" smtClean="0"/>
              <a:pPr/>
              <a:t>9</a:t>
            </a:fld>
            <a:endParaRPr lang="it-IT"/>
          </a:p>
        </p:txBody>
      </p:sp>
      <p:sp>
        <p:nvSpPr>
          <p:cNvPr id="7" name="CasellaDiTesto 6"/>
          <p:cNvSpPr txBox="1"/>
          <p:nvPr/>
        </p:nvSpPr>
        <p:spPr>
          <a:xfrm>
            <a:off x="251520" y="1124744"/>
            <a:ext cx="8640960" cy="523220"/>
          </a:xfrm>
          <a:prstGeom prst="rect">
            <a:avLst/>
          </a:prstGeom>
          <a:noFill/>
        </p:spPr>
        <p:txBody>
          <a:bodyPr wrap="square" rtlCol="0">
            <a:spAutoFit/>
          </a:bodyPr>
          <a:lstStyle/>
          <a:p>
            <a:pPr algn="ctr"/>
            <a:r>
              <a:rPr lang="it-IT" sz="2800" b="1" dirty="0" smtClean="0">
                <a:solidFill>
                  <a:srgbClr val="0070C0"/>
                </a:solidFill>
              </a:rPr>
              <a:t>Nota la crescita dei peli</a:t>
            </a:r>
            <a:endParaRPr lang="it-IT" sz="2800" b="1" dirty="0">
              <a:solidFill>
                <a:srgbClr val="0070C0"/>
              </a:solidFill>
            </a:endParaRPr>
          </a:p>
        </p:txBody>
      </p:sp>
      <p:pic>
        <p:nvPicPr>
          <p:cNvPr id="7170" name="Picture 2" descr="C:\Users\Master\Desktop\nuovo foto\peli.jpg"/>
          <p:cNvPicPr>
            <a:picLocks noChangeAspect="1" noChangeArrowheads="1"/>
          </p:cNvPicPr>
          <p:nvPr/>
        </p:nvPicPr>
        <p:blipFill>
          <a:blip r:embed="rId2" cstate="print"/>
          <a:srcRect/>
          <a:stretch>
            <a:fillRect/>
          </a:stretch>
        </p:blipFill>
        <p:spPr bwMode="auto">
          <a:xfrm>
            <a:off x="6516216" y="2924944"/>
            <a:ext cx="2400267" cy="1800200"/>
          </a:xfrm>
          <a:prstGeom prst="rect">
            <a:avLst/>
          </a:prstGeom>
          <a:noFill/>
          <a:ln w="2540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
                                        <p:tgtEl>
                                          <p:spTgt spid="7170"/>
                                        </p:tgtEl>
                                      </p:cBhvr>
                                    </p:animEffect>
                                    <p:anim calcmode="lin" valueType="num">
                                      <p:cBhvr>
                                        <p:cTn id="15" dur="400" fill="hold"/>
                                        <p:tgtEl>
                                          <p:spTgt spid="7170"/>
                                        </p:tgtEl>
                                        <p:attrNameLst>
                                          <p:attrName>ppt_x</p:attrName>
                                        </p:attrNameLst>
                                      </p:cBhvr>
                                      <p:tavLst>
                                        <p:tav tm="0">
                                          <p:val>
                                            <p:strVal val="#ppt_x"/>
                                          </p:val>
                                        </p:tav>
                                        <p:tav tm="100000">
                                          <p:val>
                                            <p:strVal val="#ppt_x"/>
                                          </p:val>
                                        </p:tav>
                                      </p:tavLst>
                                    </p:anim>
                                    <p:anim calcmode="lin" valueType="num">
                                      <p:cBhvr>
                                        <p:cTn id="16" dur="400" fill="hold"/>
                                        <p:tgtEl>
                                          <p:spTgt spid="717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1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1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1000"/>
                                        <p:tgtEl>
                                          <p:spTgt spid="3">
                                            <p:bg/>
                                          </p:spTgt>
                                        </p:tgtEl>
                                      </p:cBhvr>
                                    </p:animEffect>
                                    <p:anim calcmode="lin" valueType="num">
                                      <p:cBhvr>
                                        <p:cTn id="24" dur="1000" fill="hold"/>
                                        <p:tgtEl>
                                          <p:spTgt spid="3">
                                            <p:bg/>
                                          </p:spTgt>
                                        </p:tgtEl>
                                        <p:attrNameLst>
                                          <p:attrName>ppt_x</p:attrName>
                                        </p:attrNameLst>
                                      </p:cBhvr>
                                      <p:tavLst>
                                        <p:tav tm="0">
                                          <p:val>
                                            <p:strVal val="#ppt_x"/>
                                          </p:val>
                                        </p:tav>
                                        <p:tav tm="100000">
                                          <p:val>
                                            <p:strVal val="#ppt_x"/>
                                          </p:val>
                                        </p:tav>
                                      </p:tavLst>
                                    </p:anim>
                                    <p:anim calcmode="lin" valueType="num">
                                      <p:cBhvr>
                                        <p:cTn id="2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1000"/>
                                        <p:tgtEl>
                                          <p:spTgt spid="3">
                                            <p:txEl>
                                              <p:pRg st="5" end="5"/>
                                            </p:txEl>
                                          </p:spTgt>
                                        </p:tgtEl>
                                      </p:cBhvr>
                                    </p:animEffect>
                                    <p:anim calcmode="lin" valueType="num">
                                      <p:cBhvr>
                                        <p:cTn id="6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1000"/>
                                        <p:tgtEl>
                                          <p:spTgt spid="3">
                                            <p:txEl>
                                              <p:pRg st="6" end="6"/>
                                            </p:txEl>
                                          </p:spTgt>
                                        </p:tgtEl>
                                      </p:cBhvr>
                                    </p:animEffect>
                                    <p:anim calcmode="lin" valueType="num">
                                      <p:cBhvr>
                                        <p:cTn id="7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2870</Words>
  <Application>Microsoft Office PowerPoint</Application>
  <PresentationFormat>Presentazione su schermo (4:3)</PresentationFormat>
  <Paragraphs>387</Paragraphs>
  <Slides>37</Slides>
  <Notes>0</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LA PUBERTA’ NEI RAGAZZI</vt:lpstr>
      <vt:lpstr>Diapositiva 2</vt:lpstr>
      <vt:lpstr>Diapositiva 3</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LA PUBERTA’ NEI RAGAZZI</vt:lpstr>
      <vt:lpstr>Diapositiva 28</vt:lpstr>
      <vt:lpstr>Diapositiva 29</vt:lpstr>
      <vt:lpstr>Diapositiva 30</vt:lpstr>
      <vt:lpstr>Diapositiva 31</vt:lpstr>
      <vt:lpstr>Diapositiva 32</vt:lpstr>
      <vt:lpstr>Diapositiva 33</vt:lpstr>
      <vt:lpstr>Diapositiva 34</vt:lpstr>
      <vt:lpstr>Diapositiva 35</vt:lpstr>
      <vt:lpstr>LA PUBERTA’ NEI RAGAZZI</vt:lpstr>
      <vt:lpstr>Confrontiamoci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pubertà nei ragazzi</dc:title>
  <dc:creator>Francesco Cannizzaro</dc:creator>
  <cp:lastModifiedBy>Master</cp:lastModifiedBy>
  <cp:revision>39</cp:revision>
  <dcterms:created xsi:type="dcterms:W3CDTF">2020-03-26T16:57:59Z</dcterms:created>
  <dcterms:modified xsi:type="dcterms:W3CDTF">2020-05-01T16:00:38Z</dcterms:modified>
</cp:coreProperties>
</file>